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66" r:id="rId3"/>
    <p:sldId id="267" r:id="rId4"/>
    <p:sldId id="268" r:id="rId5"/>
    <p:sldId id="269" r:id="rId6"/>
    <p:sldId id="270" r:id="rId7"/>
    <p:sldId id="271" r:id="rId8"/>
    <p:sldId id="273" r:id="rId9"/>
    <p:sldId id="297" r:id="rId10"/>
    <p:sldId id="274" r:id="rId11"/>
    <p:sldId id="275" r:id="rId12"/>
    <p:sldId id="277" r:id="rId13"/>
    <p:sldId id="278" r:id="rId14"/>
    <p:sldId id="279" r:id="rId15"/>
    <p:sldId id="280" r:id="rId16"/>
    <p:sldId id="281" r:id="rId17"/>
    <p:sldId id="282" r:id="rId18"/>
    <p:sldId id="283" r:id="rId19"/>
    <p:sldId id="285" r:id="rId20"/>
    <p:sldId id="286" r:id="rId21"/>
    <p:sldId id="287" r:id="rId22"/>
    <p:sldId id="299" r:id="rId23"/>
    <p:sldId id="288" r:id="rId24"/>
    <p:sldId id="289" r:id="rId25"/>
    <p:sldId id="290" r:id="rId26"/>
    <p:sldId id="291" r:id="rId27"/>
    <p:sldId id="292" r:id="rId28"/>
    <p:sldId id="294" r:id="rId29"/>
    <p:sldId id="298" r:id="rId30"/>
    <p:sldId id="296" r:id="rId31"/>
    <p:sldId id="257" r:id="rId32"/>
    <p:sldId id="258" r:id="rId33"/>
    <p:sldId id="260" r:id="rId34"/>
    <p:sldId id="261" r:id="rId35"/>
    <p:sldId id="262" r:id="rId36"/>
    <p:sldId id="263" r:id="rId37"/>
    <p:sldId id="264" r:id="rId38"/>
    <p:sldId id="26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A343"/>
    <a:srgbClr val="0E4294"/>
    <a:srgbClr val="0D04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89483"/>
  </p:normalViewPr>
  <p:slideViewPr>
    <p:cSldViewPr snapToGrid="0" snapToObjects="1">
      <p:cViewPr>
        <p:scale>
          <a:sx n="95" d="100"/>
          <a:sy n="95" d="100"/>
        </p:scale>
        <p:origin x="1584"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charset="0"/>
              </a:defRPr>
            </a:lvl1pPr>
          </a:lstStyle>
          <a:p>
            <a:fld id="{F2B0C0D4-83A6-754E-A946-9CF1CDDA2FAA}" type="datetimeFigureOut">
              <a:rPr lang="en-US" smtClean="0"/>
              <a:pPr/>
              <a:t>1/17/17</a:t>
            </a:fld>
            <a:endParaRPr lang="es-E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charset="0"/>
              </a:defRPr>
            </a:lvl1pPr>
          </a:lstStyle>
          <a:p>
            <a:fld id="{AD0705E2-C26A-884F-94C5-0CFD54696597}" type="slidenum">
              <a:rPr lang="en-US" smtClean="0"/>
              <a:pPr/>
              <a:t>‹#›</a:t>
            </a:fld>
            <a:endParaRPr lang="es-ES" dirty="0"/>
          </a:p>
        </p:txBody>
      </p:sp>
    </p:spTree>
    <p:extLst>
      <p:ext uri="{BB962C8B-B14F-4D97-AF65-F5344CB8AC3E}">
        <p14:creationId xmlns:p14="http://schemas.microsoft.com/office/powerpoint/2010/main" val="3683982161"/>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charset="0"/>
        <a:ea typeface="+mn-ea"/>
        <a:cs typeface="+mn-cs"/>
      </a:defRPr>
    </a:lvl1pPr>
    <a:lvl2pPr marL="457200" algn="l" defTabSz="457200" rtl="0" eaLnBrk="1" latinLnBrk="0" hangingPunct="1">
      <a:defRPr sz="1200" b="0" i="0" kern="1200">
        <a:solidFill>
          <a:schemeClr val="tx1"/>
        </a:solidFill>
        <a:latin typeface="Arial" charset="0"/>
        <a:ea typeface="+mn-ea"/>
        <a:cs typeface="+mn-cs"/>
      </a:defRPr>
    </a:lvl2pPr>
    <a:lvl3pPr marL="914400" algn="l" defTabSz="457200" rtl="0" eaLnBrk="1" latinLnBrk="0" hangingPunct="1">
      <a:defRPr sz="1200" b="0" i="0" kern="1200">
        <a:solidFill>
          <a:schemeClr val="tx1"/>
        </a:solidFill>
        <a:latin typeface="Arial" charset="0"/>
        <a:ea typeface="+mn-ea"/>
        <a:cs typeface="+mn-cs"/>
      </a:defRPr>
    </a:lvl3pPr>
    <a:lvl4pPr marL="1371600" algn="l" defTabSz="457200" rtl="0" eaLnBrk="1" latinLnBrk="0" hangingPunct="1">
      <a:defRPr sz="1200" b="0" i="0" kern="1200">
        <a:solidFill>
          <a:schemeClr val="tx1"/>
        </a:solidFill>
        <a:latin typeface="Arial" charset="0"/>
        <a:ea typeface="+mn-ea"/>
        <a:cs typeface="+mn-cs"/>
      </a:defRPr>
    </a:lvl4pPr>
    <a:lvl5pPr marL="1828800" algn="l" defTabSz="457200" rtl="0" eaLnBrk="1" latinLnBrk="0" hangingPunct="1">
      <a:defRPr sz="1200" b="0" i="0" kern="1200">
        <a:solidFill>
          <a:schemeClr val="tx1"/>
        </a:solidFill>
        <a:latin typeface="Arial"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0963"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E633D50-458C-EB4D-B606-6B79CEE40FDE}" type="slidenum">
              <a:rPr lang="en-US" sz="1200">
                <a:latin typeface="Arial" charset="0"/>
                <a:ea typeface="Arial" charset="0"/>
                <a:cs typeface="Arial" charset="0"/>
              </a:rPr>
              <a:pPr eaLnBrk="1" hangingPunct="1"/>
              <a:t>2</a:t>
            </a:fld>
            <a:endParaRPr lang="es-ES" sz="1200" dirty="0">
              <a:latin typeface="Arial" charset="0"/>
              <a:ea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Explique</a:t>
            </a:r>
          </a:p>
          <a:p>
            <a:pPr lvl="1"/>
            <a:r>
              <a:rPr lang="en-US" altLang="en-US" sz="1600" dirty="0"/>
              <a:t>Con anterioridad, expliqué que el cerebro atraviesa un período en el que “florecen” muchas conexiones entre las neuronas.</a:t>
            </a:r>
          </a:p>
          <a:p>
            <a:pPr lvl="1"/>
            <a:r>
              <a:rPr lang="en-US" altLang="en-US" sz="1600" dirty="0"/>
              <a:t>Por lo cual, imagínese que tiene este jardín (cerebro) que tiene muchas flores (redes neuronales), el jardín está demasiado atestado. </a:t>
            </a:r>
          </a:p>
          <a:p>
            <a:pPr lvl="1"/>
            <a:r>
              <a:rPr lang="en-US" altLang="en-US" sz="1600" dirty="0">
                <a:sym typeface="Wingdings" pitchFamily="2" charset="2"/>
              </a:rPr>
              <a:t></a:t>
            </a:r>
            <a:r>
              <a:rPr lang="en-US" altLang="en-US" sz="1600" dirty="0"/>
              <a:t>Un buen jardinero sabe que podando algunas de las flores obtendrá un jardín mejor y más saludable.</a:t>
            </a:r>
          </a:p>
          <a:p>
            <a:endParaRPr lang="es-ES" dirty="0"/>
          </a:p>
        </p:txBody>
      </p:sp>
      <p:sp>
        <p:nvSpPr>
          <p:cNvPr id="4" name="Slide Number Placeholder 3"/>
          <p:cNvSpPr>
            <a:spLocks noGrp="1"/>
          </p:cNvSpPr>
          <p:nvPr>
            <p:ph type="sldNum" sz="quarter" idx="10"/>
          </p:nvPr>
        </p:nvSpPr>
        <p:spPr/>
        <p:txBody>
          <a:bodyPr/>
          <a:lstStyle/>
          <a:p>
            <a:fld id="{AD0705E2-C26A-884F-94C5-0CFD54696597}" type="slidenum">
              <a:rPr lang="en-US" smtClean="0"/>
              <a:t>17</a:t>
            </a:fld>
            <a:endParaRPr lang="es-ES"/>
          </a:p>
        </p:txBody>
      </p:sp>
    </p:spTree>
    <p:extLst>
      <p:ext uri="{BB962C8B-B14F-4D97-AF65-F5344CB8AC3E}">
        <p14:creationId xmlns:p14="http://schemas.microsoft.com/office/powerpoint/2010/main" val="2715731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dirty="0"/>
              <a:t>Explique</a:t>
            </a:r>
          </a:p>
          <a:p>
            <a:pPr lvl="1">
              <a:defRPr/>
            </a:pPr>
            <a:r>
              <a:rPr lang="en-US" sz="1600" dirty="0"/>
              <a:t>Lo mismo ocurre en el cerebro.</a:t>
            </a:r>
          </a:p>
          <a:p>
            <a:pPr lvl="1">
              <a:defRPr/>
            </a:pPr>
            <a:r>
              <a:rPr lang="en-US" sz="1600" dirty="0"/>
              <a:t>Durante este florecimiento de conexiones que tiene lugar durante los primeros 3-5 años, el cerebro termina con más conexiones (sinapsis) de las que necesita. </a:t>
            </a:r>
          </a:p>
          <a:p>
            <a:pPr lvl="1" eaLnBrk="1" hangingPunct="1">
              <a:defRPr/>
            </a:pPr>
            <a:r>
              <a:rPr lang="en-US" sz="1600" dirty="0">
                <a:sym typeface="Wingdings"/>
              </a:rPr>
              <a:t></a:t>
            </a:r>
            <a:r>
              <a:rPr lang="en-US" sz="1600" dirty="0"/>
              <a:t>Por lo tanto, como un jardinero, el cerebro “poda” (extirpa) las conexiones innecesarias, aquellas no utilizadas, y mantiene las que tienen un propósito.  Esta poda les da más espacio a las conexiones más utilizadas para que crezcan y se expandan y aumenta la eficiencia de las conexiones restantes.</a:t>
            </a:r>
          </a:p>
          <a:p>
            <a:pPr lvl="2">
              <a:defRPr/>
            </a:pPr>
            <a:r>
              <a:rPr lang="en-US" sz="1600" dirty="0">
                <a:sym typeface="Webdings"/>
              </a:rPr>
              <a:t>Considere usar tijeras de podar como material didáctico para atrapar la atención de los participantes y darles una ilustración para que recuerden este concepto (poda).</a:t>
            </a:r>
            <a:endParaRPr lang="es-ES" sz="1600" dirty="0"/>
          </a:p>
          <a:p>
            <a:pPr lvl="1" eaLnBrk="1" hangingPunct="1">
              <a:defRPr/>
            </a:pPr>
            <a:r>
              <a:rPr lang="en-US" sz="1600" dirty="0">
                <a:sym typeface="Wingdings"/>
              </a:rPr>
              <a:t></a:t>
            </a:r>
            <a:r>
              <a:rPr lang="en-US" sz="1600" dirty="0"/>
              <a:t>La poda de conexiones innecesarias a veces se denomina principio de “úselo o piérdalo”. El cerebro mantiene las conexiones que usa y pierde las que no necesita.</a:t>
            </a:r>
          </a:p>
          <a:p>
            <a:pPr lvl="1" eaLnBrk="1" hangingPunct="1">
              <a:defRPr/>
            </a:pPr>
            <a:r>
              <a:rPr lang="en-US" sz="1600" dirty="0"/>
              <a:t>Entonces, aunque los genes inician un “florecimiento” de conexiones neuronales, son las </a:t>
            </a:r>
            <a:r>
              <a:rPr lang="en-US" sz="1600" b="1" dirty="0"/>
              <a:t>experiencias</a:t>
            </a:r>
            <a:r>
              <a:rPr lang="en-US" sz="1600" dirty="0"/>
              <a:t> del niño las que determinan cuáles conexiones se mantienen y fortalecen, y cuáles se eliminan. </a:t>
            </a:r>
          </a:p>
          <a:p>
            <a:pPr marL="452811" lvl="1" indent="-238983">
              <a:defRPr/>
            </a:pPr>
            <a:r>
              <a:rPr lang="en-US" sz="1600" dirty="0">
                <a:sym typeface="Webdings" pitchFamily="18" charset="2"/>
              </a:rPr>
              <a:t>Si incluyó la actividad del malvavisco en la diapositiva 11, realice esta actividad. Solicite a los participantes que saquen algunos de los palillos que conectan a los malvaviscos.  Esto representa la “poda” que tiene lugar.</a:t>
            </a:r>
            <a:endParaRPr lang="es-ES" sz="1600" dirty="0"/>
          </a:p>
          <a:p>
            <a:pPr eaLnBrk="1" hangingPunct="1">
              <a:defRPr/>
            </a:pPr>
            <a:r>
              <a:rPr dirty="0"/>
              <a:t>Siguiente…</a:t>
            </a:r>
          </a:p>
          <a:p>
            <a:pPr lvl="1" eaLnBrk="1" hangingPunct="1">
              <a:defRPr/>
            </a:pPr>
            <a:r>
              <a:rPr lang="en-US" sz="1600" dirty="0"/>
              <a:t>La forma en que los bebés aprenden el lenguaje es un buen ejemplo del principio “úselo o piérdalo” y de cómo las experiencias forman el desarrollo del cerebro. </a:t>
            </a:r>
          </a:p>
          <a:p>
            <a:pPr lvl="1" eaLnBrk="1" hangingPunct="1">
              <a:defRPr/>
            </a:pPr>
            <a:endParaRPr lang="es-ES" sz="1600" dirty="0"/>
          </a:p>
          <a:p>
            <a:pPr lvl="1" eaLnBrk="1" hangingPunct="1">
              <a:defRPr/>
            </a:pPr>
            <a:endParaRPr lang="es-ES" sz="1600" dirty="0"/>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latin typeface="Arial" charset="0"/>
                <a:ea typeface="Arial" charset="0"/>
                <a:cs typeface="Arial" charset="0"/>
              </a:rPr>
              <a:pPr eaLnBrk="1" hangingPunct="1"/>
              <a:t>18</a:t>
            </a:fld>
            <a:endParaRPr lang="es-ES" sz="1200" dirty="0">
              <a:latin typeface="Arial" charset="0"/>
              <a:ea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defRPr/>
            </a:pPr>
            <a:endParaRPr lang="en-US" sz="1600" dirty="0"/>
          </a:p>
        </p:txBody>
      </p:sp>
      <p:sp>
        <p:nvSpPr>
          <p:cNvPr id="4" name="Slide Number Placeholder 3"/>
          <p:cNvSpPr>
            <a:spLocks noGrp="1"/>
          </p:cNvSpPr>
          <p:nvPr>
            <p:ph type="sldNum" sz="quarter" idx="10"/>
          </p:nvPr>
        </p:nvSpPr>
        <p:spPr/>
        <p:txBody>
          <a:bodyPr/>
          <a:lstStyle/>
          <a:p>
            <a:fld id="{AD0705E2-C26A-884F-94C5-0CFD54696597}" type="slidenum">
              <a:rPr lang="en-US" smtClean="0"/>
              <a:t>19</a:t>
            </a:fld>
            <a:endParaRPr lang="es-ES"/>
          </a:p>
        </p:txBody>
      </p:sp>
    </p:spTree>
    <p:extLst>
      <p:ext uri="{BB962C8B-B14F-4D97-AF65-F5344CB8AC3E}">
        <p14:creationId xmlns:p14="http://schemas.microsoft.com/office/powerpoint/2010/main" val="1098884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Explique</a:t>
            </a:r>
          </a:p>
          <a:p>
            <a:pPr lvl="1" eaLnBrk="1" hangingPunct="1"/>
            <a:r>
              <a:rPr lang="en-US" altLang="en-US" sz="1300" dirty="0"/>
              <a:t>Como padre, abuelo o padrastro, determinará los tipos de experiencias diarias e interacciones que desarrollarán las redes neuronales que se convertirán en la base de todo lo que su hijo sabrá, hará y sentirá.</a:t>
            </a:r>
          </a:p>
          <a:p>
            <a:pPr lvl="1" eaLnBrk="1" hangingPunct="1"/>
            <a:r>
              <a:rPr lang="en-US" altLang="en-US" sz="1300" dirty="0"/>
              <a:t>Este es el motivo por el que las experiencias tempranas durante los primeros cinco años de su hijo son tan importantes.  </a:t>
            </a:r>
          </a:p>
          <a:p>
            <a:pPr lvl="1" eaLnBrk="1" hangingPunct="1"/>
            <a:r>
              <a:rPr lang="en-US" altLang="en-US" sz="1300" dirty="0"/>
              <a:t>Las experiencias tempranas literalmente forman el cerebro, desarrollando la base de todo lo que aprenderá su hijo. </a:t>
            </a:r>
          </a:p>
          <a:p>
            <a:pPr lvl="1" eaLnBrk="1" hangingPunct="1"/>
            <a:r>
              <a:rPr lang="en-US" altLang="en-US" sz="1300" dirty="0"/>
              <a:t>Las experiencias e interacciones que su hijo tenga con las personas y objetos en su entorno determinarán cuáles conexiones se usan y cuáles no y, por lo tanto, cuáles conexiones se mantendrán y cuáles se eliminarán.</a:t>
            </a:r>
          </a:p>
          <a:p>
            <a:pPr lvl="1" eaLnBrk="1" hangingPunct="1"/>
            <a:r>
              <a:rPr lang="en-US" altLang="en-US" sz="1300" dirty="0"/>
              <a:t>Aunque los genes son responsables de crear las estructuras del cerebro y producir muchas conexiones neuronales, son las experiencias e interacciones específicas del niño que ajustarán estas conexiones y formarán el modo en que se desarrolla el cerebro. Son las experiencias de su hijo las que determinan cuáles de esas conexiones neuronales se fortalecen y transforman en las redes neuronales mencionadas anteriormente.</a:t>
            </a:r>
          </a:p>
          <a:p>
            <a:pPr lvl="1" eaLnBrk="1" hangingPunct="1"/>
            <a:r>
              <a:rPr lang="en-US" altLang="en-US" sz="1300" dirty="0"/>
              <a:t>Ahora, estas son las buenas noticias. No es necesario que salga corriendo a comprar juguetes específicos o hacer cosas específicas para “hacer que su hijo sea más inteligente”.</a:t>
            </a:r>
          </a:p>
          <a:p>
            <a:pPr lvl="1" eaLnBrk="1" hangingPunct="1"/>
            <a:r>
              <a:rPr lang="en-US" altLang="en-US" sz="1300" dirty="0"/>
              <a:t>Muchas de las cosas que ya hace todos los días contribuyen al desarrollo del cerebro de su hijo.</a:t>
            </a:r>
          </a:p>
          <a:p>
            <a:pPr lvl="1" eaLnBrk="1" hangingPunct="1"/>
            <a:r>
              <a:rPr lang="en-US" altLang="en-US" sz="1300" dirty="0"/>
              <a:t>Los científicos descubrieron que las experiencias diarias normales y las interacciones receptivas y amables entre los adultos y niños parecen brindar los tipos exactos de experiencias que necesita el cerebro en desarrollo de un niño.</a:t>
            </a:r>
          </a:p>
          <a:p>
            <a:pPr lvl="1" eaLnBrk="1" hangingPunct="1"/>
            <a:r>
              <a:rPr lang="en-US" altLang="en-US" sz="1300" dirty="0"/>
              <a:t>Cuando le proporciona a su hijo materiales adecuados para la edad para jugar y cuando pasas tiempo con su hijo, jugando, leyendo, cantando, su hijo adquiere los tipos de experiencias necesarios para desarrollar el cerebro y prepararlo para tener éxito en la escuela. </a:t>
            </a:r>
          </a:p>
          <a:p>
            <a:pPr lvl="1" eaLnBrk="1" hangingPunct="1"/>
            <a:r>
              <a:rPr lang="en-US" altLang="en-US" sz="1300" dirty="0">
                <a:sym typeface="Webdings" pitchFamily="18" charset="2"/>
              </a:rPr>
              <a:t>Sin embargo…</a:t>
            </a:r>
            <a:r>
              <a:rPr lang="en-US" altLang="en-US" sz="1300" dirty="0"/>
              <a:t>esto es lo que se pierde en la confusión en las familias ocupadas de la actualidad.</a:t>
            </a:r>
          </a:p>
          <a:p>
            <a:pPr lvl="1" eaLnBrk="1" hangingPunct="1"/>
            <a:endParaRPr lang="es-ES" altLang="en-US" dirty="0"/>
          </a:p>
        </p:txBody>
      </p:sp>
      <p:sp>
        <p:nvSpPr>
          <p:cNvPr id="4" name="Slide Number Placeholder 3"/>
          <p:cNvSpPr>
            <a:spLocks noGrp="1"/>
          </p:cNvSpPr>
          <p:nvPr>
            <p:ph type="sldNum" sz="quarter" idx="10"/>
          </p:nvPr>
        </p:nvSpPr>
        <p:spPr/>
        <p:txBody>
          <a:bodyPr/>
          <a:lstStyle/>
          <a:p>
            <a:fld id="{AD0705E2-C26A-884F-94C5-0CFD54696597}" type="slidenum">
              <a:rPr lang="en-US" smtClean="0"/>
              <a:t>20</a:t>
            </a:fld>
            <a:endParaRPr lang="es-ES"/>
          </a:p>
        </p:txBody>
      </p:sp>
    </p:spTree>
    <p:extLst>
      <p:ext uri="{BB962C8B-B14F-4D97-AF65-F5344CB8AC3E}">
        <p14:creationId xmlns:p14="http://schemas.microsoft.com/office/powerpoint/2010/main" val="1098884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US" altLang="en-US" dirty="0"/>
              <a:t>Explique</a:t>
            </a:r>
          </a:p>
          <a:p>
            <a:pPr lvl="1" eaLnBrk="1" hangingPunct="1">
              <a:lnSpc>
                <a:spcPct val="90000"/>
              </a:lnSpc>
            </a:pPr>
            <a:r>
              <a:rPr lang="en-US" altLang="en-US" sz="1600" dirty="0"/>
              <a:t>En lo que respecta al aprendizaje, lo mejor es tener muchas redes neuronales que involucran múltiples espacios en el cerebro. </a:t>
            </a:r>
          </a:p>
          <a:p>
            <a:pPr lvl="1" eaLnBrk="1" hangingPunct="1">
              <a:lnSpc>
                <a:spcPct val="90000"/>
              </a:lnSpc>
            </a:pPr>
            <a:r>
              <a:rPr lang="en-US" altLang="en-US" sz="1600" dirty="0"/>
              <a:t>Esto significa que lo mejor es que los niños aprendan y experimenten cosas de muchas formas distintas y muchos sentidos estén involucrados a la vez. </a:t>
            </a:r>
          </a:p>
          <a:p>
            <a:pPr lvl="1" eaLnBrk="1" hangingPunct="1">
              <a:lnSpc>
                <a:spcPct val="90000"/>
              </a:lnSpc>
            </a:pPr>
            <a:r>
              <a:rPr lang="en-US" altLang="en-US" sz="1600" dirty="0"/>
              <a:t>Veamos el ejemplo de aprender sobre las formas. </a:t>
            </a:r>
          </a:p>
          <a:p>
            <a:pPr lvl="1" eaLnBrk="1" hangingPunct="1">
              <a:lnSpc>
                <a:spcPct val="90000"/>
              </a:lnSpc>
            </a:pPr>
            <a:r>
              <a:rPr lang="en-US" altLang="en-US" sz="1600" dirty="0"/>
              <a:t>Cuando un niño tiene la oportunidad de jugar con bloques de distintas formas, leer libros sobre formas, crear arte con distintas formas, jugar con juguetes y rompecabezas cono formas y hablar sobre formas, el cerebro hace muchas conexiones entre neuronas en distintos cuartos del cerebro. Esto facilita al cerebro el acceso a la información acerca de las formas cuando sea necesario.</a:t>
            </a:r>
          </a:p>
          <a:p>
            <a:pPr lvl="1" eaLnBrk="1" hangingPunct="1">
              <a:lnSpc>
                <a:spcPct val="90000"/>
              </a:lnSpc>
            </a:pPr>
            <a:r>
              <a:rPr lang="en-US" altLang="en-US" sz="1600" dirty="0"/>
              <a:t>Por lo tanto, como padre, no necesita usar una hoja de ejercicios o fichas para enseñarle sobre formas a su hijo. Puede aprovechar las experiencias diarias para hablar sobre formas y ayudar a los niños a aprender sobre estas, por ejemplo, hablar sobre cómo los platos son círculos, las cajas de cereales son rectángulos, etc. </a:t>
            </a:r>
          </a:p>
          <a:p>
            <a:endParaRPr lang="es-ES" altLang="en-US" dirty="0"/>
          </a:p>
        </p:txBody>
      </p:sp>
      <p:sp>
        <p:nvSpPr>
          <p:cNvPr id="4" name="Slide Number Placeholder 3"/>
          <p:cNvSpPr>
            <a:spLocks noGrp="1"/>
          </p:cNvSpPr>
          <p:nvPr>
            <p:ph type="sldNum" sz="quarter" idx="10"/>
          </p:nvPr>
        </p:nvSpPr>
        <p:spPr/>
        <p:txBody>
          <a:bodyPr/>
          <a:lstStyle/>
          <a:p>
            <a:fld id="{AD0705E2-C26A-884F-94C5-0CFD54696597}" type="slidenum">
              <a:rPr lang="en-US" smtClean="0"/>
              <a:t>21</a:t>
            </a:fld>
            <a:endParaRPr lang="es-ES"/>
          </a:p>
        </p:txBody>
      </p:sp>
    </p:spTree>
    <p:extLst>
      <p:ext uri="{BB962C8B-B14F-4D97-AF65-F5344CB8AC3E}">
        <p14:creationId xmlns:p14="http://schemas.microsoft.com/office/powerpoint/2010/main" val="109888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0705E2-C26A-884F-94C5-0CFD54696597}" type="slidenum">
              <a:rPr lang="en-US" smtClean="0"/>
              <a:pPr/>
              <a:t>28</a:t>
            </a:fld>
            <a:endParaRPr lang="es-ES" dirty="0"/>
          </a:p>
        </p:txBody>
      </p:sp>
    </p:spTree>
    <p:extLst>
      <p:ext uri="{BB962C8B-B14F-4D97-AF65-F5344CB8AC3E}">
        <p14:creationId xmlns:p14="http://schemas.microsoft.com/office/powerpoint/2010/main" val="736467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latin typeface="Arial" charset="0"/>
                <a:ea typeface="Arial" charset="0"/>
                <a:cs typeface="Arial" charset="0"/>
              </a:rPr>
              <a:pPr eaLnBrk="1" hangingPunct="1"/>
              <a:t>7</a:t>
            </a:fld>
            <a:endParaRPr lang="es-ES" sz="1200" dirty="0">
              <a:latin typeface="Arial" charset="0"/>
              <a:ea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latin typeface="Arial" charset="0"/>
                <a:ea typeface="Arial" charset="0"/>
                <a:cs typeface="Arial" charset="0"/>
              </a:rPr>
              <a:pPr eaLnBrk="1" hangingPunct="1"/>
              <a:t>8</a:t>
            </a:fld>
            <a:endParaRPr lang="es-ES" sz="1200" dirty="0">
              <a:latin typeface="Arial" charset="0"/>
              <a:ea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40963"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AE633D50-458C-EB4D-B606-6B79CEE40FDE}" type="slidenum">
              <a:rPr lang="en-US" sz="1200">
                <a:latin typeface="Arial" charset="0"/>
                <a:ea typeface="Arial" charset="0"/>
                <a:cs typeface="Arial" charset="0"/>
              </a:rPr>
              <a:pPr eaLnBrk="1" hangingPunct="1"/>
              <a:t>9</a:t>
            </a:fld>
            <a:endParaRPr lang="es-ES" sz="1200" dirty="0">
              <a:latin typeface="Arial" charset="0"/>
              <a:ea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ct val="30000"/>
              </a:spcBef>
              <a:defRPr/>
            </a:pPr>
            <a:r>
              <a:rPr lang="en-US" altLang="en-US" sz="1600" dirty="0"/>
              <a:t>Los genes determinan CUÁNDO ocurre este florecimiento de conexiones neuronales (cableado).</a:t>
            </a:r>
          </a:p>
          <a:p>
            <a:pPr marL="0" lvl="1">
              <a:spcBef>
                <a:spcPct val="30000"/>
              </a:spcBef>
              <a:defRPr/>
            </a:pPr>
            <a:r>
              <a:rPr lang="en-US" sz="1600" b="1" dirty="0">
                <a:sym typeface="Wingdings"/>
              </a:rPr>
              <a:t>Explique</a:t>
            </a:r>
          </a:p>
          <a:p>
            <a:pPr lvl="1" eaLnBrk="1" hangingPunct="1">
              <a:defRPr/>
            </a:pPr>
            <a:r>
              <a:rPr lang="en-US" sz="1600" dirty="0"/>
              <a:t>Los genes también determinan CUÁNDO este florecimiento de conexiones neuronales (cableado) tiene lugar y en qué orden.   </a:t>
            </a:r>
          </a:p>
          <a:p>
            <a:pPr lvl="1" eaLnBrk="1" hangingPunct="1">
              <a:defRPr/>
            </a:pPr>
            <a:r>
              <a:rPr lang="en-US" sz="1600" dirty="0">
                <a:sym typeface="Wingdings"/>
              </a:rPr>
              <a:t></a:t>
            </a:r>
            <a:r>
              <a:rPr lang="en-US" sz="1600" dirty="0"/>
              <a:t>Por ejemplo, los circuitos sensoriales, como aquellos necesarios para ver y oír, son los primeros en desarrollarse (florecer), </a:t>
            </a:r>
          </a:p>
          <a:p>
            <a:pPr lvl="1" eaLnBrk="1" hangingPunct="1">
              <a:defRPr/>
            </a:pPr>
            <a:r>
              <a:rPr lang="en-US" sz="1600" dirty="0">
                <a:sym typeface="Wingdings"/>
              </a:rPr>
              <a:t></a:t>
            </a:r>
            <a:r>
              <a:rPr lang="en-US" sz="1600" dirty="0"/>
              <a:t>seguidos por los circuitos necesarios para adquirir habilidades del lenguaje tempranas, como hablar. </a:t>
            </a:r>
          </a:p>
          <a:p>
            <a:pPr lvl="1" eaLnBrk="1" hangingPunct="1">
              <a:defRPr/>
            </a:pPr>
            <a:r>
              <a:rPr lang="en-US" sz="1600" dirty="0">
                <a:sym typeface="Wingdings"/>
              </a:rPr>
              <a:t></a:t>
            </a:r>
            <a:r>
              <a:rPr lang="en-US" sz="1600" dirty="0"/>
              <a:t>Los circuitos necesarios para mayores funciones cognitivas, como el pensamiento, el juicio y la toma de decisiones comienzan a desarrollarse (florecer) con posterioridad y les lleva más tiempo estar conectados.</a:t>
            </a:r>
          </a:p>
          <a:p>
            <a:pPr>
              <a:spcBef>
                <a:spcPts val="594"/>
              </a:spcBef>
              <a:defRPr/>
            </a:pPr>
            <a:r>
              <a:rPr dirty="0"/>
              <a:t>Siguiente…</a:t>
            </a:r>
          </a:p>
          <a:p>
            <a:pPr lvl="1">
              <a:defRPr/>
            </a:pPr>
            <a:r>
              <a:rPr lang="en-US" sz="1600" dirty="0"/>
              <a:t>Bien. Entonces, el cerebro atraviesa un proceso de creación de muchas conexiones neuronales. </a:t>
            </a:r>
          </a:p>
          <a:p>
            <a:pPr lvl="1">
              <a:defRPr/>
            </a:pPr>
            <a:r>
              <a:rPr lang="en-US" sz="1600" dirty="0"/>
              <a:t>Ahora, veamos cómo las experiencias diarias convierten estas conexiones en lo que se denomina redes neuronales.</a:t>
            </a:r>
          </a:p>
          <a:p>
            <a:pPr marL="452811" lvl="1" indent="-238983">
              <a:defRPr/>
            </a:pPr>
            <a:r>
              <a:rPr lang="en-US" sz="1600" dirty="0">
                <a:sym typeface="Webdings" pitchFamily="18" charset="2"/>
              </a:rPr>
              <a:t>Según su audiencia, quizás desee explicar este gráfico con más detalle. El punto principal es que las distintas partes del cerebro se desarrollan en distintos momentos. Dado que los circuitos necesarios para ver, oír y hablar se desarrollan temprano, es muy importante que los niños tengan muchas experiencias sensoriales (prácticas) y que las familias pasen tiempo hablando con los niños desde el nacimiento.</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dirty="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dirty="0">
              <a:solidFill>
                <a:srgbClr val="595959"/>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dirty="0">
                <a:solidFill>
                  <a:srgbClr val="595959"/>
                </a:solidFill>
              </a:rPr>
              <a:t>Gráfico cortesía de Center on the Developing Child at Harvard University. Publicado originalmente en Nelson, C.A. (1999)</a:t>
            </a:r>
            <a:r>
              <a:rPr lang="en-CA" sz="1200" i="1" dirty="0">
                <a:solidFill>
                  <a:srgbClr val="595959"/>
                </a:solidFill>
              </a:rPr>
              <a:t> Change and continuity in neurobehavioral development: lessons from the study of neurobiology and neural plasticity.</a:t>
            </a:r>
            <a:r>
              <a:rPr lang="en-CA" sz="1200" dirty="0">
                <a:solidFill>
                  <a:srgbClr val="595959"/>
                </a:solidFill>
              </a:rPr>
              <a:t> </a:t>
            </a:r>
            <a:r>
              <a:rPr lang="en-CA" sz="1200" i="1" dirty="0">
                <a:solidFill>
                  <a:srgbClr val="595959"/>
                </a:solidFill>
              </a:rPr>
              <a:t>Infant Behavior and Development</a:t>
            </a:r>
            <a:r>
              <a:rPr lang="en-CA" sz="1200" dirty="0">
                <a:solidFill>
                  <a:srgbClr val="595959"/>
                </a:solidFill>
              </a:rPr>
              <a:t>, Volumen 22(4) 415-429. Cita de InBrief: </a:t>
            </a:r>
            <a:r>
              <a:rPr lang="en-CA" sz="1200" i="1" dirty="0">
                <a:solidFill>
                  <a:srgbClr val="595959"/>
                </a:solidFill>
              </a:rPr>
              <a:t>The Science of Early Childhood Development</a:t>
            </a:r>
            <a:r>
              <a:rPr lang="en-CA" sz="1200" dirty="0">
                <a:solidFill>
                  <a:srgbClr val="595959"/>
                </a:solidFill>
              </a:rPr>
              <a:t>, resumen de presentación del Simposio Nacional sobre Ciencia y Política para la Primera Infancia, Cambridge, MA, Junio 2008.</a:t>
            </a:r>
          </a:p>
          <a:p>
            <a:endParaRPr lang="es-ES" dirty="0"/>
          </a:p>
        </p:txBody>
      </p:sp>
      <p:sp>
        <p:nvSpPr>
          <p:cNvPr id="4" name="Slide Number Placeholder 3"/>
          <p:cNvSpPr>
            <a:spLocks noGrp="1"/>
          </p:cNvSpPr>
          <p:nvPr>
            <p:ph type="sldNum" sz="quarter" idx="10"/>
          </p:nvPr>
        </p:nvSpPr>
        <p:spPr/>
        <p:txBody>
          <a:bodyPr/>
          <a:lstStyle/>
          <a:p>
            <a:fld id="{AD0705E2-C26A-884F-94C5-0CFD54696597}" type="slidenum">
              <a:rPr lang="en-US" smtClean="0"/>
              <a:t>12</a:t>
            </a:fld>
            <a:endParaRPr lang="es-ES"/>
          </a:p>
        </p:txBody>
      </p:sp>
    </p:spTree>
    <p:extLst>
      <p:ext uri="{BB962C8B-B14F-4D97-AF65-F5344CB8AC3E}">
        <p14:creationId xmlns:p14="http://schemas.microsoft.com/office/powerpoint/2010/main" val="9539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Explique</a:t>
            </a:r>
          </a:p>
          <a:p>
            <a:pPr lvl="1"/>
            <a:r>
              <a:rPr lang="en-US" altLang="en-US" sz="1600" dirty="0"/>
              <a:t>Algo que sabemos acerca de las neuronas es que en distintos “cuartos” del cerebro estas responden (son activadas por) a distintos tipos de información (datos sensoriales).</a:t>
            </a:r>
          </a:p>
          <a:p>
            <a:pPr lvl="1"/>
            <a:r>
              <a:rPr lang="en-US" altLang="en-US" sz="1600" dirty="0"/>
              <a:t>Por ejemplo, la información sobre lo que observa (información visual recibida a través de los ojos) se envía a la parte posterior del cerebro, al "cuarto de la vista", donde distintas neuronas responden a distintos tipos de información visual, como el color y la forma de los objetos.   </a:t>
            </a:r>
          </a:p>
          <a:p>
            <a:pPr lvl="1"/>
            <a:r>
              <a:rPr lang="en-US" altLang="en-US" sz="1600" dirty="0">
                <a:sym typeface="Wingdings" pitchFamily="2" charset="2"/>
              </a:rPr>
              <a:t>Por lo tanto, cuando mira esta pelota, distintos grupos de neuronas de la “vista” responden a distintos colores y las líneas que comprenden la forma de la pelota. </a:t>
            </a:r>
          </a:p>
          <a:p>
            <a:pPr lvl="3">
              <a:spcBef>
                <a:spcPts val="595"/>
              </a:spcBef>
            </a:pPr>
            <a:r>
              <a:rPr lang="en-US" altLang="en-US" sz="1600" dirty="0">
                <a:sym typeface="Webdings" pitchFamily="18" charset="2"/>
              </a:rPr>
              <a:t>Use una </a:t>
            </a:r>
            <a:r>
              <a:rPr lang="en-US" altLang="en-US" sz="1600" dirty="0"/>
              <a:t>pelota de playa como material didáctico de capacitación para atrapar la atención de los participantes. Rebótela en la mano o láncela a un participante.</a:t>
            </a:r>
          </a:p>
          <a:p>
            <a:pPr lvl="1">
              <a:buFont typeface="Wingdings" pitchFamily="2" charset="2"/>
              <a:buNone/>
            </a:pPr>
            <a:r>
              <a:rPr lang="en-US" altLang="en-US" sz="1600" dirty="0">
                <a:sym typeface="Wingdings" pitchFamily="2" charset="2"/>
              </a:rPr>
              <a:t></a:t>
            </a:r>
            <a:r>
              <a:rPr lang="en-US" altLang="en-US" sz="1600" dirty="0"/>
              <a:t>Asimismo, cuando oye la palabra “pelota”, los sonidos individuales que conforman la palabra “ball” (b-a-l) se envían al cuarto “auditivo” donde distintos grupos de neuronas “auditivas” responderán a estos tres sonidos individuales.</a:t>
            </a:r>
          </a:p>
          <a:p>
            <a:pPr eaLnBrk="1" hangingPunct="1">
              <a:spcBef>
                <a:spcPct val="0"/>
              </a:spcBef>
            </a:pPr>
            <a:endParaRPr lang="es-ES" dirty="0"/>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latin typeface="Arial" charset="0"/>
                <a:ea typeface="Arial" charset="0"/>
                <a:cs typeface="Arial" charset="0"/>
              </a:rPr>
              <a:pPr eaLnBrk="1" hangingPunct="1"/>
              <a:t>13</a:t>
            </a:fld>
            <a:endParaRPr lang="es-ES" sz="1200" dirty="0">
              <a:latin typeface="Arial" charset="0"/>
              <a:ea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Explique</a:t>
            </a:r>
          </a:p>
          <a:p>
            <a:pPr lvl="1"/>
            <a:r>
              <a:rPr lang="en-US" altLang="en-US" sz="1600" dirty="0"/>
              <a:t>Cuando las neuronas se “disparan juntas”, lo que significa que cuando un conjunto de neuronas responden (o se activan) al mismo tiempo, las conexiones entre estas neuronas, a su vez, se conectan para formar un circuito específico que se denomina</a:t>
            </a:r>
            <a:r>
              <a:rPr lang="en-US" altLang="en-US" sz="1600" b="1" dirty="0"/>
              <a:t> red neuronal</a:t>
            </a:r>
            <a:r>
              <a:rPr lang="en-US" altLang="en-US" sz="1600" dirty="0"/>
              <a:t>. </a:t>
            </a:r>
          </a:p>
          <a:p>
            <a:pPr lvl="1">
              <a:lnSpc>
                <a:spcPct val="90000"/>
              </a:lnSpc>
              <a:spcAft>
                <a:spcPts val="595"/>
              </a:spcAft>
            </a:pPr>
            <a:r>
              <a:rPr lang="en-US" altLang="en-US" sz="1600" dirty="0"/>
              <a:t>Una red neuronal es muy similar al “circle of friends” (círculo de amigos) de Sprint, un grupo de neuronas que se comunican entre sí (se contactan).</a:t>
            </a:r>
          </a:p>
          <a:p>
            <a:pPr lvl="1">
              <a:lnSpc>
                <a:spcPct val="90000"/>
              </a:lnSpc>
              <a:spcAft>
                <a:spcPts val="595"/>
              </a:spcAft>
            </a:pPr>
            <a:r>
              <a:rPr lang="en-US" altLang="en-US" sz="1600" dirty="0">
                <a:sym typeface="Wingdings" pitchFamily="2" charset="2"/>
              </a:rPr>
              <a:t></a:t>
            </a:r>
            <a:r>
              <a:rPr lang="en-US" altLang="en-US" sz="1600" dirty="0"/>
              <a:t>Dado que estos distintos grupos de neuronas “que se dispararon juntas” (respondieron al mismo tiempo) cuando el cerebro vio esta pelota, se conectan entre sí y forman una red neuronal que se activará cada vez que el cerebro vea esta pelota. </a:t>
            </a:r>
          </a:p>
          <a:p>
            <a:pPr lvl="2">
              <a:lnSpc>
                <a:spcPct val="90000"/>
              </a:lnSpc>
              <a:spcAft>
                <a:spcPts val="595"/>
              </a:spcAft>
            </a:pPr>
            <a:r>
              <a:rPr lang="en-US" altLang="en-US" sz="1600" dirty="0">
                <a:sym typeface="Webdings" pitchFamily="18" charset="2"/>
              </a:rPr>
              <a:t>La línea discontinua gris representa la red neuronal.</a:t>
            </a:r>
            <a:endParaRPr lang="es-ES" altLang="en-US" sz="1600" dirty="0"/>
          </a:p>
          <a:p>
            <a:pPr lvl="1">
              <a:lnSpc>
                <a:spcPct val="90000"/>
              </a:lnSpc>
              <a:spcAft>
                <a:spcPts val="595"/>
              </a:spcAft>
            </a:pPr>
            <a:r>
              <a:rPr lang="en-US" altLang="en-US" sz="1600" dirty="0">
                <a:sym typeface="Wingdings" pitchFamily="2" charset="2"/>
              </a:rPr>
              <a:t></a:t>
            </a:r>
            <a:r>
              <a:rPr lang="en-US" altLang="en-US" sz="1600" dirty="0"/>
              <a:t>Lo mismo ocurre con las neuronas en el cuarto “auditivo”. Dado que estas neuronas “se dispararon juntas” cuando el cerebro oyó la palabra “ball”, se conectaron entre sí y formaron una red neuronal que se activará cada vez que el cerebro oiga la palabra “ball”.</a:t>
            </a:r>
          </a:p>
          <a:p>
            <a:pPr lvl="1">
              <a:lnSpc>
                <a:spcPct val="90000"/>
              </a:lnSpc>
              <a:spcAft>
                <a:spcPts val="595"/>
              </a:spcAft>
            </a:pPr>
            <a:r>
              <a:rPr lang="en-US" altLang="en-US" sz="1600" dirty="0"/>
              <a:t>Al principio, estas redes neuronales serán débiles. Sin embargo, cuanto más se usen (es decir, oigan la palabra “ball”, vean una pelota), más fuertes serán las conexiones en la red (Sprenger, 1999).</a:t>
            </a:r>
          </a:p>
          <a:p>
            <a:pPr lvl="2">
              <a:lnSpc>
                <a:spcPct val="90000"/>
              </a:lnSpc>
              <a:spcAft>
                <a:spcPts val="595"/>
              </a:spcAft>
            </a:pPr>
            <a:r>
              <a:rPr lang="en-US" altLang="en-US" sz="1600" dirty="0">
                <a:sym typeface="Webdings" pitchFamily="18" charset="2"/>
              </a:rPr>
              <a:t></a:t>
            </a:r>
            <a:r>
              <a:rPr lang="en-US" altLang="en-US" sz="1600" dirty="0"/>
              <a:t>Este es uno de los motivos por los que los niños desean hacer cosas una y otra vez (por ejemplo, leer un libro favorito o cantar una canción favorita). Este deseo por la repetición es impulsado por la necesidad del cerebro de fortalecer las redes neuronales.</a:t>
            </a:r>
          </a:p>
          <a:p>
            <a:pPr lvl="1">
              <a:lnSpc>
                <a:spcPct val="90000"/>
              </a:lnSpc>
              <a:spcAft>
                <a:spcPts val="595"/>
              </a:spcAft>
            </a:pPr>
            <a:r>
              <a:rPr lang="en-US" altLang="en-US" sz="1600" dirty="0">
                <a:sym typeface="Wingdings" pitchFamily="2" charset="2"/>
              </a:rPr>
              <a:t></a:t>
            </a:r>
            <a:r>
              <a:rPr lang="en-US" altLang="en-US" sz="1600" dirty="0"/>
              <a:t>Finalmente, el cerebro conectará estas dos redes y formarán una red más grande, que el cerebro etiqueta como “ball”.</a:t>
            </a:r>
          </a:p>
          <a:p>
            <a:pPr lvl="2">
              <a:lnSpc>
                <a:spcPct val="90000"/>
              </a:lnSpc>
              <a:spcAft>
                <a:spcPts val="595"/>
              </a:spcAft>
            </a:pPr>
            <a:endParaRPr lang="es-ES" altLang="en-US" sz="1600" dirty="0"/>
          </a:p>
          <a:p>
            <a:pPr eaLnBrk="1" hangingPunct="1">
              <a:spcBef>
                <a:spcPct val="0"/>
              </a:spcBef>
            </a:pPr>
            <a:endParaRPr lang="es-ES" dirty="0"/>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latin typeface="Arial" charset="0"/>
                <a:ea typeface="Arial" charset="0"/>
                <a:cs typeface="Arial" charset="0"/>
              </a:rPr>
              <a:pPr eaLnBrk="1" hangingPunct="1"/>
              <a:t>14</a:t>
            </a:fld>
            <a:endParaRPr lang="es-ES" sz="1200" dirty="0">
              <a:latin typeface="Arial" charset="0"/>
              <a:ea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Lst>
        </p:spPr>
      </p:sp>
      <p:sp>
        <p:nvSpPr>
          <p:cNvPr id="31746" name="Notes Placeholder 2"/>
          <p:cNvSpPr>
            <a:spLocks noGrp="1"/>
          </p:cNvSpPr>
          <p:nvPr>
            <p:ph type="body" idx="1"/>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Explique</a:t>
            </a:r>
          </a:p>
          <a:p>
            <a:pPr lvl="1" eaLnBrk="1" hangingPunct="1">
              <a:lnSpc>
                <a:spcPct val="90000"/>
              </a:lnSpc>
            </a:pPr>
            <a:r>
              <a:rPr lang="en-US" altLang="en-US" sz="1600" dirty="0">
                <a:sym typeface="Wingdings" pitchFamily="2" charset="2"/>
              </a:rPr>
              <a:t></a:t>
            </a:r>
            <a:r>
              <a:rPr lang="en-US" altLang="en-US" sz="1600" dirty="0"/>
              <a:t>Debido a que este cerebro tiene cada vez más experiencias con pelotas, continuará creando y agregando nueva redes neuronales que expanden y refinan la comprensión de esta persona del concepto de pelota.</a:t>
            </a:r>
          </a:p>
          <a:p>
            <a:pPr lvl="1" eaLnBrk="1" hangingPunct="1">
              <a:lnSpc>
                <a:spcPct val="90000"/>
              </a:lnSpc>
            </a:pPr>
            <a:r>
              <a:rPr lang="en-US" altLang="en-US" sz="1600" dirty="0"/>
              <a:t>En realidad, este es un ejemplo muy simple de un proceso muy complejo que ocurre cada vez que un niño ve, oye, toca algo, y esa información la procesa el cerebro.</a:t>
            </a:r>
          </a:p>
          <a:p>
            <a:pPr lvl="1" eaLnBrk="1" hangingPunct="1">
              <a:lnSpc>
                <a:spcPct val="90000"/>
              </a:lnSpc>
            </a:pPr>
            <a:r>
              <a:rPr lang="en-US" altLang="en-US" sz="1600" dirty="0"/>
              <a:t>Las redes neuronales mencionadas influyen en todo, desde su capacidad para reconocer una letra del alfabeto hasta su capacidad para decir un palabra, hasta su capacidad para controlar una emoción, como el enojo.</a:t>
            </a:r>
          </a:p>
          <a:p>
            <a:pPr eaLnBrk="1" hangingPunct="1">
              <a:spcBef>
                <a:spcPct val="0"/>
              </a:spcBef>
            </a:pPr>
            <a:endParaRPr lang="es-ES" dirty="0"/>
          </a:p>
        </p:txBody>
      </p:sp>
      <p:sp>
        <p:nvSpPr>
          <p:cNvPr id="31747" name="Slide Number Placeholder 3"/>
          <p:cNvSpPr>
            <a:spLocks noGrp="1"/>
          </p:cNvSpPr>
          <p:nvPr>
            <p:ph type="sldNum" sz="quarter" idx="5"/>
          </p:nvPr>
        </p:nvSpPr>
        <p:spPr bwMode="auto">
          <a:noFill/>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059DA9D-6A8E-A54D-82BC-802655D09A1B}" type="slidenum">
              <a:rPr lang="en-US" sz="1200">
                <a:latin typeface="Arial" charset="0"/>
                <a:ea typeface="Arial" charset="0"/>
                <a:cs typeface="Arial" charset="0"/>
              </a:rPr>
              <a:pPr eaLnBrk="1" hangingPunct="1"/>
              <a:t>15</a:t>
            </a:fld>
            <a:endParaRPr lang="es-ES" sz="1200" dirty="0">
              <a:latin typeface="Arial" charset="0"/>
              <a:ea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dirty="0"/>
              <a:t>Resuma</a:t>
            </a:r>
          </a:p>
          <a:p>
            <a:pPr lvl="1" eaLnBrk="1" hangingPunct="1">
              <a:defRPr/>
            </a:pPr>
            <a:r>
              <a:rPr lang="en-US" sz="1600" dirty="0"/>
              <a:t>Por lo tanto, básicamente, el desarrollo del cerebro es un proceso que implica la “conexión” de enlaces entre neuronas.</a:t>
            </a:r>
          </a:p>
          <a:p>
            <a:pPr marL="553435" lvl="1" indent="-339608">
              <a:buFont typeface="+mj-lt"/>
              <a:buAutoNum type="arabicPeriod"/>
              <a:defRPr/>
            </a:pPr>
            <a:r>
              <a:rPr lang="en-US" sz="1600" dirty="0"/>
              <a:t>Inicialmente, el cerebro “hace florecer” muchas conexiones entre las neuronas.  </a:t>
            </a:r>
          </a:p>
          <a:p>
            <a:pPr marL="553435" lvl="1" indent="-339608">
              <a:buFont typeface="+mj-lt"/>
              <a:buAutoNum type="arabicPeriod"/>
              <a:defRPr/>
            </a:pPr>
            <a:r>
              <a:rPr lang="en-US" sz="1600" dirty="0"/>
              <a:t>Las experiencias determinan cuáles de estas conexiones se fortalecen y se enlazan entre sí como redes neuronales. Cuanto más use el cerebro de su hijo una red neuronal específica, más fuertes serán las conexiones en esa red (Sprenger, 1999).  (Las neuronas que se “disparan juntas” se conectan entre sí).</a:t>
            </a:r>
          </a:p>
          <a:p>
            <a:pPr marL="553435" lvl="1" indent="-339608">
              <a:buFont typeface="+mj-lt"/>
              <a:buAutoNum type="arabicPeriod"/>
              <a:defRPr/>
            </a:pPr>
            <a:r>
              <a:rPr lang="en-US" sz="1600" dirty="0"/>
              <a:t>Otras conexiones que no se usan se cortan para que el cerebro sea más eficiente. (principio “úselo o piérdalo”)</a:t>
            </a:r>
          </a:p>
          <a:p>
            <a:pPr lvl="1" eaLnBrk="1" hangingPunct="1">
              <a:defRPr/>
            </a:pPr>
            <a:endParaRPr lang="es-ES" sz="1600" dirty="0">
              <a:sym typeface="Wingdings"/>
            </a:endParaRPr>
          </a:p>
          <a:p>
            <a:pPr lvl="1" eaLnBrk="1" hangingPunct="1">
              <a:defRPr/>
            </a:pPr>
            <a:r>
              <a:rPr lang="en-US" sz="1600" dirty="0">
                <a:sym typeface="Wingdings"/>
              </a:rPr>
              <a:t></a:t>
            </a:r>
            <a:r>
              <a:rPr lang="en-US" sz="1600" dirty="0"/>
              <a:t>Sprenger, M. (1999). </a:t>
            </a:r>
            <a:r>
              <a:rPr lang="en-US" sz="1600" i="1" dirty="0"/>
              <a:t>Learning &amp; memory: The brain in action</a:t>
            </a:r>
            <a:r>
              <a:rPr lang="en-US" sz="1600" dirty="0"/>
              <a:t>. Alexandria, VA: ASCD. </a:t>
            </a:r>
          </a:p>
          <a:p>
            <a:pPr lvl="1" eaLnBrk="1" hangingPunct="1">
              <a:defRPr/>
            </a:pPr>
            <a:endParaRPr lang="es-ES" sz="1600" dirty="0"/>
          </a:p>
          <a:p>
            <a:pPr lvl="1" eaLnBrk="1" hangingPunct="1">
              <a:defRPr/>
            </a:pPr>
            <a:endParaRPr lang="es-ES" sz="1600" dirty="0"/>
          </a:p>
          <a:p>
            <a:pPr lvl="1" eaLnBrk="1" hangingPunct="1">
              <a:lnSpc>
                <a:spcPct val="90000"/>
              </a:lnSpc>
              <a:defRPr/>
            </a:pPr>
            <a:endParaRPr lang="es-ES" sz="1600" dirty="0"/>
          </a:p>
          <a:p>
            <a:pPr lvl="1" eaLnBrk="1" hangingPunct="1">
              <a:defRPr/>
            </a:pPr>
            <a:endParaRPr lang="es-ES" sz="1600" dirty="0"/>
          </a:p>
        </p:txBody>
      </p:sp>
      <p:sp>
        <p:nvSpPr>
          <p:cNvPr id="4" name="Slide Number Placeholder 3"/>
          <p:cNvSpPr>
            <a:spLocks noGrp="1"/>
          </p:cNvSpPr>
          <p:nvPr>
            <p:ph type="sldNum" sz="quarter" idx="10"/>
          </p:nvPr>
        </p:nvSpPr>
        <p:spPr/>
        <p:txBody>
          <a:bodyPr/>
          <a:lstStyle/>
          <a:p>
            <a:fld id="{AD0705E2-C26A-884F-94C5-0CFD54696597}" type="slidenum">
              <a:rPr lang="en-US" smtClean="0"/>
              <a:t>16</a:t>
            </a:fld>
            <a:endParaRPr lang="es-ES"/>
          </a:p>
        </p:txBody>
      </p:sp>
    </p:spTree>
    <p:extLst>
      <p:ext uri="{BB962C8B-B14F-4D97-AF65-F5344CB8AC3E}">
        <p14:creationId xmlns:p14="http://schemas.microsoft.com/office/powerpoint/2010/main" val="1098884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6C7DC4-73B6-B642-9B2D-CCA014F6E3C7}"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250152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C7DC4-73B6-B642-9B2D-CCA014F6E3C7}"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374498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C7DC4-73B6-B642-9B2D-CCA014F6E3C7}"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963128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C7DC4-73B6-B642-9B2D-CCA014F6E3C7}"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315390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6C7DC4-73B6-B642-9B2D-CCA014F6E3C7}" type="datetimeFigureOut">
              <a:rPr lang="en-US" smtClean="0"/>
              <a:t>1/17/17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2405020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6C7DC4-73B6-B642-9B2D-CCA014F6E3C7}"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480495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6C7DC4-73B6-B642-9B2D-CCA014F6E3C7}" type="datetimeFigureOut">
              <a:rPr lang="en-US" smtClean="0"/>
              <a:t>1/17/17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16604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6C7DC4-73B6-B642-9B2D-CCA014F6E3C7}" type="datetimeFigureOut">
              <a:rPr lang="en-US" smtClean="0"/>
              <a:t>1/17/17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413223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C7DC4-73B6-B642-9B2D-CCA014F6E3C7}" type="datetimeFigureOut">
              <a:rPr lang="en-US" smtClean="0"/>
              <a:t>1/17/17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1606300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C7DC4-73B6-B642-9B2D-CCA014F6E3C7}"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59306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C7DC4-73B6-B642-9B2D-CCA014F6E3C7}" type="datetimeFigureOut">
              <a:rPr lang="en-US" smtClean="0"/>
              <a:t>1/17/17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4D65E-36D6-994D-BCEF-50A55EFED401}" type="slidenum">
              <a:rPr lang="en-US" smtClean="0"/>
              <a:t>‹#›</a:t>
            </a:fld>
            <a:endParaRPr lang="en-US"/>
          </a:p>
        </p:txBody>
      </p:sp>
    </p:spTree>
    <p:extLst>
      <p:ext uri="{BB962C8B-B14F-4D97-AF65-F5344CB8AC3E}">
        <p14:creationId xmlns:p14="http://schemas.microsoft.com/office/powerpoint/2010/main" val="14077090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Arial" charset="0"/>
              </a:defRPr>
            </a:lvl1pPr>
          </a:lstStyle>
          <a:p>
            <a:fld id="{106C7DC4-73B6-B642-9B2D-CCA014F6E3C7}" type="datetimeFigureOut">
              <a:rPr lang="en-US" smtClean="0"/>
              <a:pPr/>
              <a:t>1/17/17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Arial"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Arial" charset="0"/>
              </a:defRPr>
            </a:lvl1pPr>
          </a:lstStyle>
          <a:p>
            <a:fld id="{D024D65E-36D6-994D-BCEF-50A55EFED401}" type="slidenum">
              <a:rPr lang="en-US" smtClean="0"/>
              <a:pPr/>
              <a:t>‹#›</a:t>
            </a:fld>
            <a:endParaRPr lang="en-US" dirty="0"/>
          </a:p>
        </p:txBody>
      </p:sp>
    </p:spTree>
    <p:extLst>
      <p:ext uri="{BB962C8B-B14F-4D97-AF65-F5344CB8AC3E}">
        <p14:creationId xmlns:p14="http://schemas.microsoft.com/office/powerpoint/2010/main" val="4020118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kern="1200">
          <a:solidFill>
            <a:schemeClr val="tx1"/>
          </a:solidFill>
          <a:latin typeface="Arial" charset="0"/>
          <a:ea typeface="+mj-ea"/>
          <a:cs typeface="+mj-cs"/>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Arial" charset="0"/>
          <a:ea typeface="+mn-ea"/>
          <a:cs typeface="+mn-cs"/>
        </a:defRPr>
      </a:lvl1pPr>
      <a:lvl2pPr marL="742950" indent="-285750" algn="l" defTabSz="457200" rtl="0" eaLnBrk="1" latinLnBrk="0" hangingPunct="1">
        <a:spcBef>
          <a:spcPct val="20000"/>
        </a:spcBef>
        <a:buFont typeface="Arial"/>
        <a:buChar char="–"/>
        <a:defRPr sz="2800" b="0" i="0" kern="1200">
          <a:solidFill>
            <a:schemeClr val="tx1"/>
          </a:solidFill>
          <a:latin typeface="Arial" charset="0"/>
          <a:ea typeface="+mn-ea"/>
          <a:cs typeface="+mn-cs"/>
        </a:defRPr>
      </a:lvl2pPr>
      <a:lvl3pPr marL="1143000" indent="-228600" algn="l" defTabSz="457200" rtl="0" eaLnBrk="1" latinLnBrk="0" hangingPunct="1">
        <a:spcBef>
          <a:spcPct val="20000"/>
        </a:spcBef>
        <a:buFont typeface="Arial"/>
        <a:buChar char="•"/>
        <a:defRPr sz="2400" b="0" i="0" kern="1200">
          <a:solidFill>
            <a:schemeClr val="tx1"/>
          </a:solidFill>
          <a:latin typeface="Arial" charset="0"/>
          <a:ea typeface="+mn-ea"/>
          <a:cs typeface="+mn-cs"/>
        </a:defRPr>
      </a:lvl3pPr>
      <a:lvl4pPr marL="16002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4pPr>
      <a:lvl5pPr marL="2057400" indent="-228600" algn="l" defTabSz="457200" rtl="0" eaLnBrk="1" latinLnBrk="0" hangingPunct="1">
        <a:spcBef>
          <a:spcPct val="20000"/>
        </a:spcBef>
        <a:buFont typeface="Arial"/>
        <a:buChar char="»"/>
        <a:defRPr sz="2000" b="0" i="0" kern="1200">
          <a:solidFill>
            <a:schemeClr val="tx1"/>
          </a:solidFill>
          <a:latin typeface="Arial"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2.jpg"/><Relationship Id="rId5" Type="http://schemas.openxmlformats.org/officeDocument/2006/relationships/image" Target="../media/image13.jpe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3.jpe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3.jpeg"/><Relationship Id="rId5" Type="http://schemas.openxmlformats.org/officeDocument/2006/relationships/image" Target="../media/image25.jpg"/><Relationship Id="rId6" Type="http://schemas.openxmlformats.org/officeDocument/2006/relationships/image" Target="../media/image26.jpg"/><Relationship Id="rId7"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4" Type="http://schemas.openxmlformats.org/officeDocument/2006/relationships/image" Target="../media/image3.jpeg"/><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 Id="rId3" Type="http://schemas.openxmlformats.org/officeDocument/2006/relationships/image" Target="../media/image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34.jpg"/><Relationship Id="rId5" Type="http://schemas.openxmlformats.org/officeDocument/2006/relationships/image" Target="../media/image35.jpg"/><Relationship Id="rId6"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 Id="rId3" Type="http://schemas.openxmlformats.org/officeDocument/2006/relationships/image" Target="../media/image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jpe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s://www.youtube.com/watch?v=LmVWOe1ky8s"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PPTcoversli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233444" y="2857598"/>
            <a:ext cx="8674777" cy="2308324"/>
          </a:xfrm>
          <a:prstGeom prst="rect">
            <a:avLst/>
          </a:prstGeom>
          <a:noFill/>
        </p:spPr>
        <p:txBody>
          <a:bodyPr wrap="square" rtlCol="0">
            <a:spAutoFit/>
          </a:bodyPr>
          <a:lstStyle/>
          <a:p>
            <a:pPr algn="ctr"/>
            <a:r>
              <a:rPr lang="en-US" sz="4800" dirty="0">
                <a:solidFill>
                  <a:srgbClr val="0E4294"/>
                </a:solidFill>
                <a:latin typeface="Arial" charset="0"/>
              </a:rPr>
              <a:t>Academia United Way </a:t>
            </a:r>
          </a:p>
          <a:p>
            <a:pPr algn="ctr"/>
            <a:r>
              <a:rPr lang="en-US" sz="4800" dirty="0">
                <a:solidFill>
                  <a:srgbClr val="0E4294"/>
                </a:solidFill>
                <a:latin typeface="Arial" charset="0"/>
              </a:rPr>
              <a:t>Born Learning</a:t>
            </a:r>
          </a:p>
          <a:p>
            <a:pPr algn="ctr"/>
            <a:r>
              <a:rPr lang="en-US" sz="4800" dirty="0">
                <a:solidFill>
                  <a:srgbClr val="0E4294"/>
                </a:solidFill>
                <a:latin typeface="Arial" charset="0"/>
              </a:rPr>
              <a:t>Sesión 5</a:t>
            </a:r>
            <a:endParaRPr lang="es-ES" sz="4800" dirty="0">
              <a:solidFill>
                <a:srgbClr val="0E4294"/>
              </a:solidFill>
              <a:latin typeface="Arial" charset="0"/>
              <a:cs typeface="Arial" charset="0"/>
            </a:endParaRPr>
          </a:p>
        </p:txBody>
      </p:sp>
    </p:spTree>
    <p:extLst>
      <p:ext uri="{BB962C8B-B14F-4D97-AF65-F5344CB8AC3E}">
        <p14:creationId xmlns:p14="http://schemas.microsoft.com/office/powerpoint/2010/main" val="3180579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descr="shutterstock_360870524.jpg"/>
          <p:cNvPicPr>
            <a:picLocks noGrp="1" noChangeAspect="1"/>
          </p:cNvPicPr>
          <p:nvPr>
            <p:ph idx="1"/>
          </p:nvPr>
        </p:nvPicPr>
        <p:blipFill>
          <a:blip r:embed="rId2">
            <a:extLst>
              <a:ext uri="{28A0092B-C50C-407E-A947-70E740481C1C}">
                <a14:useLocalDpi xmlns:a14="http://schemas.microsoft.com/office/drawing/2010/main" val="0"/>
              </a:ext>
            </a:extLst>
          </a:blip>
          <a:srcRect t="7760" b="7760"/>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COMO CONSTUIR UNA CASA</a:t>
            </a:r>
            <a:endParaRPr lang="es-ES" sz="2400" dirty="0">
              <a:solidFill>
                <a:schemeClr val="bg1"/>
              </a:solidFill>
              <a:latin typeface="Arial" charset="0"/>
              <a:cs typeface="Arial" charset="0"/>
            </a:endParaRPr>
          </a:p>
        </p:txBody>
      </p:sp>
      <p:sp>
        <p:nvSpPr>
          <p:cNvPr id="6" name="Rectangle 5"/>
          <p:cNvSpPr/>
          <p:nvPr/>
        </p:nvSpPr>
        <p:spPr>
          <a:xfrm>
            <a:off x="45720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 name="Rectangle 6"/>
          <p:cNvSpPr/>
          <p:nvPr/>
        </p:nvSpPr>
        <p:spPr>
          <a:xfrm>
            <a:off x="45720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905413" y="2024362"/>
            <a:ext cx="3019685" cy="2308324"/>
          </a:xfrm>
          <a:prstGeom prst="rect">
            <a:avLst/>
          </a:prstGeom>
          <a:noFill/>
        </p:spPr>
        <p:txBody>
          <a:bodyPr wrap="square" rtlCol="0">
            <a:spAutoFit/>
          </a:bodyPr>
          <a:lstStyle/>
          <a:p>
            <a:r>
              <a:rPr lang="en-US" dirty="0">
                <a:solidFill>
                  <a:srgbClr val="7F7F7F"/>
                </a:solidFill>
                <a:latin typeface="Arial"/>
              </a:rPr>
              <a:t>Construya la base.</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Arme la estructura.</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Tienda el cableado.</a:t>
            </a:r>
          </a:p>
          <a:p>
            <a:endParaRPr lang="es-ES" dirty="0">
              <a:solidFill>
                <a:srgbClr val="7F7F7F"/>
              </a:solidFill>
              <a:latin typeface="Arial"/>
              <a:cs typeface="Arial"/>
            </a:endParaRPr>
          </a:p>
          <a:p>
            <a:r>
              <a:rPr lang="en-US" dirty="0">
                <a:solidFill>
                  <a:srgbClr val="7F7F7F"/>
                </a:solidFill>
                <a:latin typeface="Arial"/>
              </a:rPr>
              <a:t>Agregue características únicas.</a:t>
            </a:r>
            <a:endParaRPr lang="es-ES" dirty="0">
              <a:solidFill>
                <a:srgbClr val="7F7F7F"/>
              </a:solidFill>
              <a:latin typeface="Arial"/>
              <a:cs typeface="Arial"/>
            </a:endParaRPr>
          </a:p>
        </p:txBody>
      </p:sp>
      <p:sp>
        <p:nvSpPr>
          <p:cNvPr id="10" name="Rectangle 9"/>
          <p:cNvSpPr/>
          <p:nvPr/>
        </p:nvSpPr>
        <p:spPr>
          <a:xfrm>
            <a:off x="45720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1" name="Rectangle 10"/>
          <p:cNvSpPr/>
          <p:nvPr/>
        </p:nvSpPr>
        <p:spPr>
          <a:xfrm>
            <a:off x="461313" y="3709238"/>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pic>
        <p:nvPicPr>
          <p:cNvPr id="12" name="Picture 11" descr="shutterstock_3608705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107" y="2082499"/>
            <a:ext cx="4384181" cy="2854102"/>
          </a:xfrm>
          <a:prstGeom prst="rect">
            <a:avLst/>
          </a:prstGeom>
        </p:spPr>
      </p:pic>
    </p:spTree>
    <p:extLst>
      <p:ext uri="{BB962C8B-B14F-4D97-AF65-F5344CB8AC3E}">
        <p14:creationId xmlns:p14="http://schemas.microsoft.com/office/powerpoint/2010/main" val="258408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IDEAS GRANDES</a:t>
            </a:r>
            <a:endParaRPr lang="es-ES" sz="2400" dirty="0">
              <a:solidFill>
                <a:schemeClr val="bg1"/>
              </a:solidFill>
              <a:latin typeface="Arial" charset="0"/>
              <a:cs typeface="Arial" charset="0"/>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2595903" y="2024362"/>
            <a:ext cx="4939674" cy="1661993"/>
          </a:xfrm>
          <a:prstGeom prst="rect">
            <a:avLst/>
          </a:prstGeom>
          <a:noFill/>
        </p:spPr>
        <p:txBody>
          <a:bodyPr wrap="square" rtlCol="0">
            <a:spAutoFit/>
          </a:bodyPr>
          <a:lstStyle/>
          <a:p>
            <a:pPr>
              <a:spcAft>
                <a:spcPts val="1800"/>
              </a:spcAft>
            </a:pPr>
            <a:r>
              <a:rPr lang="en-US" altLang="en-US" dirty="0">
                <a:solidFill>
                  <a:srgbClr val="7F7F7F"/>
                </a:solidFill>
                <a:latin typeface="Arial"/>
              </a:rPr>
              <a:t>Los cerebros se </a:t>
            </a:r>
            <a:r>
              <a:rPr lang="en-US" altLang="en-US" b="1" dirty="0">
                <a:solidFill>
                  <a:srgbClr val="7F7F7F"/>
                </a:solidFill>
                <a:latin typeface="Arial"/>
              </a:rPr>
              <a:t>desarrollan</a:t>
            </a:r>
            <a:r>
              <a:rPr lang="en-US" altLang="en-US" dirty="0">
                <a:solidFill>
                  <a:srgbClr val="7F7F7F"/>
                </a:solidFill>
                <a:latin typeface="Arial"/>
              </a:rPr>
              <a:t> con el tiempo.</a:t>
            </a:r>
          </a:p>
          <a:p>
            <a:pPr>
              <a:spcAft>
                <a:spcPts val="1800"/>
              </a:spcAft>
            </a:pPr>
            <a:r>
              <a:rPr lang="en-US" altLang="en-US" dirty="0">
                <a:solidFill>
                  <a:srgbClr val="7F7F7F"/>
                </a:solidFill>
                <a:latin typeface="Arial"/>
              </a:rPr>
              <a:t>La interacción de los genes y las experiencias tempranas forman literalmente el cerebro en desarrollo.</a:t>
            </a:r>
          </a:p>
          <a:p>
            <a:endParaRPr lang="es-ES" dirty="0">
              <a:solidFill>
                <a:srgbClr val="7F7F7F"/>
              </a:solidFill>
              <a:latin typeface="Arial"/>
              <a:cs typeface="Arial"/>
            </a:endParaRP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8" name="Rectangle 7"/>
          <p:cNvSpPr/>
          <p:nvPr/>
        </p:nvSpPr>
        <p:spPr>
          <a:xfrm>
            <a:off x="309903" y="6290747"/>
            <a:ext cx="4572000" cy="276999"/>
          </a:xfrm>
          <a:prstGeom prst="rect">
            <a:avLst/>
          </a:prstGeom>
        </p:spPr>
        <p:txBody>
          <a:bodyPr>
            <a:spAutoFit/>
          </a:bodyPr>
          <a:lstStyle/>
          <a:p>
            <a:r>
              <a:rPr lang="en-US" altLang="en-US" sz="1200" dirty="0">
                <a:latin typeface="Arial"/>
              </a:rPr>
              <a:t>Center on the Developing Child, Harvard University (2007)</a:t>
            </a:r>
          </a:p>
        </p:txBody>
      </p:sp>
    </p:spTree>
    <p:extLst>
      <p:ext uri="{BB962C8B-B14F-4D97-AF65-F5344CB8AC3E}">
        <p14:creationId xmlns:p14="http://schemas.microsoft.com/office/powerpoint/2010/main" val="149260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 descr="brain_dev.jpg"/>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3880" t="4474" r="5603" b="3153"/>
          <a:stretch/>
        </p:blipFill>
        <p:spPr bwMode="auto">
          <a:xfrm>
            <a:off x="915833" y="274638"/>
            <a:ext cx="7770967" cy="5947709"/>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Tree>
    <p:extLst>
      <p:ext uri="{BB962C8B-B14F-4D97-AF65-F5344CB8AC3E}">
        <p14:creationId xmlns:p14="http://schemas.microsoft.com/office/powerpoint/2010/main" val="121638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dirty="0"/>
          </a:p>
        </p:txBody>
      </p:sp>
      <p:sp>
        <p:nvSpPr>
          <p:cNvPr id="30722" name="Content Placeholder 2"/>
          <p:cNvSpPr>
            <a:spLocks noGrp="1"/>
          </p:cNvSpPr>
          <p:nvPr>
            <p:ph idx="1"/>
          </p:nvPr>
        </p:nvSpPr>
        <p:spPr/>
        <p:txBody>
          <a:bodyPr/>
          <a:lstStyle/>
          <a:p>
            <a:endParaRPr lang="en-US" dirty="0"/>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180570" y="721577"/>
            <a:ext cx="6636437" cy="8309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spAutoFit/>
          </a:bodyPr>
          <a:lstStyle/>
          <a:p>
            <a:r>
              <a:rPr lang="en-US" sz="2400" dirty="0">
                <a:solidFill>
                  <a:schemeClr val="bg1"/>
                </a:solidFill>
                <a:latin typeface="Arial" charset="0"/>
              </a:rPr>
              <a:t>LA</a:t>
            </a:r>
            <a:r>
              <a:rPr lang="en-US" sz="2300" dirty="0">
                <a:solidFill>
                  <a:schemeClr val="bg1"/>
                </a:solidFill>
                <a:latin typeface="Arial" charset="0"/>
              </a:rPr>
              <a:t>S DISTINTAS NEURONAS </a:t>
            </a:r>
            <a:r>
              <a:rPr lang="en-US" sz="2300" dirty="0" smtClean="0">
                <a:solidFill>
                  <a:schemeClr val="bg1"/>
                </a:solidFill>
                <a:latin typeface="Arial" charset="0"/>
              </a:rPr>
              <a:t>RESPONDEN </a:t>
            </a:r>
            <a:r>
              <a:rPr lang="en-US" sz="2300" dirty="0">
                <a:solidFill>
                  <a:schemeClr val="bg1"/>
                </a:solidFill>
                <a:latin typeface="Arial" charset="0"/>
              </a:rPr>
              <a:t>A  </a:t>
            </a:r>
          </a:p>
          <a:p>
            <a:r>
              <a:rPr lang="en-US" sz="2300" dirty="0">
                <a:solidFill>
                  <a:schemeClr val="bg1"/>
                </a:solidFill>
                <a:latin typeface="Arial" charset="0"/>
              </a:rPr>
              <a:t>DISTINTA INFORMACIÓN </a:t>
            </a: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pic>
        <p:nvPicPr>
          <p:cNvPr id="7"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239375" y="1698624"/>
            <a:ext cx="6518828" cy="4416425"/>
          </a:xfrm>
          <a:prstGeom prst="rect">
            <a:avLst/>
          </a:prstGeom>
        </p:spPr>
      </p:pic>
      <p:grpSp>
        <p:nvGrpSpPr>
          <p:cNvPr id="8" name="Group 23"/>
          <p:cNvGrpSpPr>
            <a:grpSpLocks/>
          </p:cNvGrpSpPr>
          <p:nvPr/>
        </p:nvGrpSpPr>
        <p:grpSpPr bwMode="auto">
          <a:xfrm>
            <a:off x="2981540" y="2914650"/>
            <a:ext cx="1143000" cy="889000"/>
            <a:chOff x="3886200" y="3124200"/>
            <a:chExt cx="1143000" cy="889575"/>
          </a:xfrm>
        </p:grpSpPr>
        <p:sp>
          <p:nvSpPr>
            <p:cNvPr id="9" name="TextBox 8"/>
            <p:cNvSpPr txBox="1"/>
            <p:nvPr/>
          </p:nvSpPr>
          <p:spPr>
            <a:xfrm>
              <a:off x="4191000" y="3429197"/>
              <a:ext cx="457200" cy="584578"/>
            </a:xfrm>
            <a:prstGeom prst="rect">
              <a:avLst/>
            </a:prstGeom>
            <a:noFill/>
          </p:spPr>
          <p:txBody>
            <a:bodyPr>
              <a:spAutoFit/>
            </a:bodyPr>
            <a:lstStyle/>
            <a:p>
              <a:pPr algn="ctr">
                <a:defRPr/>
              </a:pPr>
              <a:r>
                <a:rPr lang="en-US" sz="3200" dirty="0">
                  <a:solidFill>
                    <a:schemeClr val="bg1"/>
                  </a:solidFill>
                  <a:effectLst>
                    <a:outerShdw blurRad="38100" dist="38100" dir="2700000" algn="tl">
                      <a:srgbClr val="000000">
                        <a:alpha val="43137"/>
                      </a:srgbClr>
                    </a:outerShdw>
                  </a:effectLst>
                  <a:latin typeface="Arial" charset="0"/>
                </a:rPr>
                <a:t>a</a:t>
              </a:r>
            </a:p>
          </p:txBody>
        </p:sp>
        <p:sp>
          <p:nvSpPr>
            <p:cNvPr id="10" name="TextBox 9"/>
            <p:cNvSpPr txBox="1"/>
            <p:nvPr/>
          </p:nvSpPr>
          <p:spPr>
            <a:xfrm>
              <a:off x="3886200" y="3124200"/>
              <a:ext cx="457200" cy="584578"/>
            </a:xfrm>
            <a:prstGeom prst="rect">
              <a:avLst/>
            </a:prstGeom>
            <a:noFill/>
          </p:spPr>
          <p:txBody>
            <a:bodyPr>
              <a:spAutoFit/>
            </a:bodyPr>
            <a:lstStyle/>
            <a:p>
              <a:pPr algn="ctr">
                <a:defRPr/>
              </a:pPr>
              <a:r>
                <a:rPr lang="en-US" sz="3200" dirty="0">
                  <a:solidFill>
                    <a:schemeClr val="bg1"/>
                  </a:solidFill>
                  <a:effectLst>
                    <a:outerShdw blurRad="38100" dist="38100" dir="2700000" algn="tl">
                      <a:srgbClr val="000000">
                        <a:alpha val="43137"/>
                      </a:srgbClr>
                    </a:outerShdw>
                  </a:effectLst>
                  <a:latin typeface="Arial" charset="0"/>
                </a:rPr>
                <a:t>b</a:t>
              </a:r>
            </a:p>
          </p:txBody>
        </p:sp>
        <p:sp>
          <p:nvSpPr>
            <p:cNvPr id="11" name="TextBox 10"/>
            <p:cNvSpPr txBox="1"/>
            <p:nvPr/>
          </p:nvSpPr>
          <p:spPr>
            <a:xfrm>
              <a:off x="4572000" y="3136908"/>
              <a:ext cx="457200" cy="584578"/>
            </a:xfrm>
            <a:prstGeom prst="rect">
              <a:avLst/>
            </a:prstGeom>
            <a:noFill/>
          </p:spPr>
          <p:txBody>
            <a:bodyPr>
              <a:spAutoFit/>
            </a:bodyPr>
            <a:lstStyle/>
            <a:p>
              <a:pPr algn="ctr">
                <a:defRPr/>
              </a:pPr>
              <a:r>
                <a:rPr lang="en-US" sz="3200" dirty="0">
                  <a:solidFill>
                    <a:schemeClr val="bg1"/>
                  </a:solidFill>
                  <a:effectLst>
                    <a:outerShdw blurRad="38100" dist="38100" dir="2700000" algn="tl">
                      <a:srgbClr val="000000">
                        <a:alpha val="43137"/>
                      </a:srgbClr>
                    </a:outerShdw>
                  </a:effectLst>
                  <a:latin typeface="Arial" charset="0"/>
                </a:rPr>
                <a:t>l</a:t>
              </a:r>
            </a:p>
          </p:txBody>
        </p:sp>
      </p:grpSp>
      <p:grpSp>
        <p:nvGrpSpPr>
          <p:cNvPr id="12" name="Group 24"/>
          <p:cNvGrpSpPr>
            <a:grpSpLocks/>
          </p:cNvGrpSpPr>
          <p:nvPr/>
        </p:nvGrpSpPr>
        <p:grpSpPr bwMode="auto">
          <a:xfrm>
            <a:off x="1762340" y="2884488"/>
            <a:ext cx="655638" cy="868362"/>
            <a:chOff x="1752600" y="3627437"/>
            <a:chExt cx="655638" cy="868363"/>
          </a:xfrm>
        </p:grpSpPr>
        <p:sp>
          <p:nvSpPr>
            <p:cNvPr id="13" name="Freeform 12"/>
            <p:cNvSpPr/>
            <p:nvPr/>
          </p:nvSpPr>
          <p:spPr>
            <a:xfrm>
              <a:off x="2133600" y="3992562"/>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14" name="Freeform 13"/>
            <p:cNvSpPr/>
            <p:nvPr/>
          </p:nvSpPr>
          <p:spPr>
            <a:xfrm>
              <a:off x="2087563" y="4221163"/>
              <a:ext cx="274637"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99FF99"/>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15" name="Freeform 14"/>
            <p:cNvSpPr/>
            <p:nvPr/>
          </p:nvSpPr>
          <p:spPr>
            <a:xfrm>
              <a:off x="1752600" y="4084638"/>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16" name="Oval 15"/>
            <p:cNvSpPr/>
            <p:nvPr/>
          </p:nvSpPr>
          <p:spPr>
            <a:xfrm>
              <a:off x="1828800" y="3627437"/>
              <a:ext cx="365125" cy="36512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charset="0"/>
              </a:endParaRPr>
            </a:p>
          </p:txBody>
        </p:sp>
      </p:grpSp>
      <p:pic>
        <p:nvPicPr>
          <p:cNvPr id="17" name="Picture 2" descr="http://downloads.clipart.com/23121592.jpg?t=1265205250&amp;h=e3c5eb8d1d19b18db2fbdb98a11a7052&amp;u=tipp"/>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340" y="1698625"/>
            <a:ext cx="2095500" cy="197485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18" name="Rounded Rectangular Callout 17"/>
          <p:cNvSpPr/>
          <p:nvPr/>
        </p:nvSpPr>
        <p:spPr>
          <a:xfrm flipH="1">
            <a:off x="6468034" y="4135614"/>
            <a:ext cx="2304705" cy="1295400"/>
          </a:xfrm>
          <a:prstGeom prst="wedgeRoundRectCallout">
            <a:avLst>
              <a:gd name="adj1" fmla="val 37194"/>
              <a:gd name="adj2" fmla="val 968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dirty="0" smtClean="0">
                <a:effectLst>
                  <a:outerShdw blurRad="38100" dist="38100" dir="2700000" algn="tl">
                    <a:srgbClr val="000000">
                      <a:alpha val="43137"/>
                    </a:srgbClr>
                  </a:outerShdw>
                </a:effectLst>
                <a:latin typeface="Arial" charset="0"/>
              </a:rPr>
              <a:t>Pelota</a:t>
            </a:r>
            <a:endParaRPr lang="en-US" sz="4800" dirty="0">
              <a:effectLst>
                <a:outerShdw blurRad="38100" dist="38100" dir="2700000" algn="tl">
                  <a:srgbClr val="000000">
                    <a:alpha val="43137"/>
                  </a:srgbClr>
                </a:outerShdw>
              </a:effectLst>
              <a:latin typeface="Arial" charset="0"/>
            </a:endParaRPr>
          </a:p>
        </p:txBody>
      </p:sp>
      <p:sp>
        <p:nvSpPr>
          <p:cNvPr id="19" name="Footer Placeholder 12"/>
          <p:cNvSpPr>
            <a:spLocks noGrp="1"/>
          </p:cNvSpPr>
          <p:nvPr>
            <p:ph type="ftr" sz="quarter" idx="10"/>
          </p:nvPr>
        </p:nvSpPr>
        <p:spPr>
          <a:xfrm>
            <a:off x="7163575" y="5689776"/>
            <a:ext cx="1649805" cy="365125"/>
          </a:xfrm>
        </p:spPr>
        <p:txBody>
          <a:bodyPr/>
          <a:lstStyle/>
          <a:p>
            <a:pPr>
              <a:defRPr/>
            </a:pPr>
            <a:r>
              <a:rPr dirty="0"/>
              <a:t> Kentucky, HDI, KECTP </a:t>
            </a:r>
          </a:p>
        </p:txBody>
      </p:sp>
    </p:spTree>
    <p:extLst>
      <p:ext uri="{BB962C8B-B14F-4D97-AF65-F5344CB8AC3E}">
        <p14:creationId xmlns:p14="http://schemas.microsoft.com/office/powerpoint/2010/main" val="408739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dirty="0"/>
          </a:p>
        </p:txBody>
      </p:sp>
      <p:sp>
        <p:nvSpPr>
          <p:cNvPr id="30722" name="Content Placeholder 2"/>
          <p:cNvSpPr>
            <a:spLocks noGrp="1"/>
          </p:cNvSpPr>
          <p:nvPr>
            <p:ph idx="1"/>
          </p:nvPr>
        </p:nvSpPr>
        <p:spPr/>
        <p:txBody>
          <a:bodyPr/>
          <a:lstStyle/>
          <a:p>
            <a:endParaRPr lang="en-US" dirty="0"/>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244188" y="724686"/>
            <a:ext cx="6186181" cy="76944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none">
            <a:spAutoFit/>
          </a:bodyPr>
          <a:lstStyle/>
          <a:p>
            <a:r>
              <a:rPr lang="en-US" sz="2200" dirty="0">
                <a:solidFill>
                  <a:srgbClr val="FFFFFF"/>
                </a:solidFill>
                <a:latin typeface="Arial"/>
              </a:rPr>
              <a:t>LAS NEURONAS QUE SE DISPARAN JUNTAS</a:t>
            </a:r>
          </a:p>
          <a:p>
            <a:r>
              <a:rPr sz="2200" dirty="0">
                <a:latin typeface="Arial" charset="0"/>
              </a:rPr>
              <a:t> </a:t>
            </a:r>
            <a:r>
              <a:rPr lang="en-US" sz="2200" dirty="0">
                <a:solidFill>
                  <a:srgbClr val="FFFFFF"/>
                </a:solidFill>
                <a:latin typeface="Arial"/>
              </a:rPr>
              <a:t>SE CONECTAN EN REDES NEURONALES</a:t>
            </a:r>
            <a:endParaRPr lang="es-ES" sz="2200" dirty="0">
              <a:solidFill>
                <a:srgbClr val="FFFFFF"/>
              </a:solidFill>
              <a:latin typeface="Arial"/>
              <a:cs typeface="Arial"/>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pic>
        <p:nvPicPr>
          <p:cNvPr id="9"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351633" y="1717972"/>
            <a:ext cx="6525419" cy="4420890"/>
          </a:xfrm>
          <a:prstGeom prst="rect">
            <a:avLst/>
          </a:prstGeom>
        </p:spPr>
      </p:pic>
      <p:sp>
        <p:nvSpPr>
          <p:cNvPr id="10" name="Freeform 9"/>
          <p:cNvSpPr/>
          <p:nvPr/>
        </p:nvSpPr>
        <p:spPr>
          <a:xfrm>
            <a:off x="3448301" y="3083290"/>
            <a:ext cx="636337" cy="567961"/>
          </a:xfrm>
          <a:custGeom>
            <a:avLst/>
            <a:gdLst>
              <a:gd name="connsiteX0" fmla="*/ 25213 w 754462"/>
              <a:gd name="connsiteY0" fmla="*/ 197402 h 586920"/>
              <a:gd name="connsiteX1" fmla="*/ 105895 w 754462"/>
              <a:gd name="connsiteY1" fmla="*/ 493238 h 586920"/>
              <a:gd name="connsiteX2" fmla="*/ 186578 w 754462"/>
              <a:gd name="connsiteY2" fmla="*/ 520132 h 586920"/>
              <a:gd name="connsiteX3" fmla="*/ 267260 w 754462"/>
              <a:gd name="connsiteY3" fmla="*/ 573920 h 586920"/>
              <a:gd name="connsiteX4" fmla="*/ 616884 w 754462"/>
              <a:gd name="connsiteY4" fmla="*/ 520132 h 586920"/>
              <a:gd name="connsiteX5" fmla="*/ 697566 w 754462"/>
              <a:gd name="connsiteY5" fmla="*/ 466344 h 586920"/>
              <a:gd name="connsiteX6" fmla="*/ 697566 w 754462"/>
              <a:gd name="connsiteY6" fmla="*/ 197402 h 586920"/>
              <a:gd name="connsiteX7" fmla="*/ 25213 w 754462"/>
              <a:gd name="connsiteY7" fmla="*/ 278085 h 58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462" h="586920">
                <a:moveTo>
                  <a:pt x="25213" y="197402"/>
                </a:moveTo>
                <a:cubicBezTo>
                  <a:pt x="37955" y="312082"/>
                  <a:pt x="0" y="429701"/>
                  <a:pt x="105895" y="493238"/>
                </a:cubicBezTo>
                <a:cubicBezTo>
                  <a:pt x="130204" y="507824"/>
                  <a:pt x="159684" y="511167"/>
                  <a:pt x="186578" y="520132"/>
                </a:cubicBezTo>
                <a:cubicBezTo>
                  <a:pt x="213472" y="538061"/>
                  <a:pt x="235033" y="571441"/>
                  <a:pt x="267260" y="573920"/>
                </a:cubicBezTo>
                <a:cubicBezTo>
                  <a:pt x="436263" y="586920"/>
                  <a:pt x="491053" y="562075"/>
                  <a:pt x="616884" y="520132"/>
                </a:cubicBezTo>
                <a:cubicBezTo>
                  <a:pt x="643778" y="502203"/>
                  <a:pt x="677374" y="491584"/>
                  <a:pt x="697566" y="466344"/>
                </a:cubicBezTo>
                <a:cubicBezTo>
                  <a:pt x="754462" y="395223"/>
                  <a:pt x="706205" y="257874"/>
                  <a:pt x="697566" y="197402"/>
                </a:cubicBezTo>
                <a:cubicBezTo>
                  <a:pt x="7298" y="225014"/>
                  <a:pt x="25213" y="0"/>
                  <a:pt x="25213" y="278085"/>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11" name="Freeform 10"/>
          <p:cNvSpPr/>
          <p:nvPr/>
        </p:nvSpPr>
        <p:spPr>
          <a:xfrm>
            <a:off x="2023342" y="3114762"/>
            <a:ext cx="502371" cy="606339"/>
          </a:xfrm>
          <a:custGeom>
            <a:avLst/>
            <a:gdLst>
              <a:gd name="connsiteX0" fmla="*/ 39756 w 595086"/>
              <a:gd name="connsiteY0" fmla="*/ 148568 h 625646"/>
              <a:gd name="connsiteX1" fmla="*/ 0 w 595086"/>
              <a:gd name="connsiteY1" fmla="*/ 281090 h 625646"/>
              <a:gd name="connsiteX2" fmla="*/ 13252 w 595086"/>
              <a:gd name="connsiteY2" fmla="*/ 413611 h 625646"/>
              <a:gd name="connsiteX3" fmla="*/ 26504 w 595086"/>
              <a:gd name="connsiteY3" fmla="*/ 453368 h 625646"/>
              <a:gd name="connsiteX4" fmla="*/ 145774 w 595086"/>
              <a:gd name="connsiteY4" fmla="*/ 546133 h 625646"/>
              <a:gd name="connsiteX5" fmla="*/ 172278 w 595086"/>
              <a:gd name="connsiteY5" fmla="*/ 572638 h 625646"/>
              <a:gd name="connsiteX6" fmla="*/ 278295 w 595086"/>
              <a:gd name="connsiteY6" fmla="*/ 599142 h 625646"/>
              <a:gd name="connsiteX7" fmla="*/ 318052 w 595086"/>
              <a:gd name="connsiteY7" fmla="*/ 612394 h 625646"/>
              <a:gd name="connsiteX8" fmla="*/ 384313 w 595086"/>
              <a:gd name="connsiteY8" fmla="*/ 625646 h 625646"/>
              <a:gd name="connsiteX9" fmla="*/ 516834 w 595086"/>
              <a:gd name="connsiteY9" fmla="*/ 585890 h 625646"/>
              <a:gd name="connsiteX10" fmla="*/ 569843 w 595086"/>
              <a:gd name="connsiteY10" fmla="*/ 506377 h 625646"/>
              <a:gd name="connsiteX11" fmla="*/ 569843 w 595086"/>
              <a:gd name="connsiteY11" fmla="*/ 334098 h 625646"/>
              <a:gd name="connsiteX12" fmla="*/ 543339 w 595086"/>
              <a:gd name="connsiteY12" fmla="*/ 228081 h 625646"/>
              <a:gd name="connsiteX13" fmla="*/ 516834 w 595086"/>
              <a:gd name="connsiteY13" fmla="*/ 95559 h 625646"/>
              <a:gd name="connsiteX14" fmla="*/ 490330 w 595086"/>
              <a:gd name="connsiteY14" fmla="*/ 16046 h 625646"/>
              <a:gd name="connsiteX15" fmla="*/ 424069 w 595086"/>
              <a:gd name="connsiteY15" fmla="*/ 2794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086" h="625646">
                <a:moveTo>
                  <a:pt x="39756" y="148568"/>
                </a:moveTo>
                <a:cubicBezTo>
                  <a:pt x="7492" y="245360"/>
                  <a:pt x="20028" y="200977"/>
                  <a:pt x="0" y="281090"/>
                </a:cubicBezTo>
                <a:cubicBezTo>
                  <a:pt x="4417" y="325264"/>
                  <a:pt x="6502" y="369733"/>
                  <a:pt x="13252" y="413611"/>
                </a:cubicBezTo>
                <a:cubicBezTo>
                  <a:pt x="15376" y="427418"/>
                  <a:pt x="18755" y="441745"/>
                  <a:pt x="26504" y="453368"/>
                </a:cubicBezTo>
                <a:cubicBezTo>
                  <a:pt x="63811" y="509329"/>
                  <a:pt x="93114" y="493471"/>
                  <a:pt x="145774" y="546133"/>
                </a:cubicBezTo>
                <a:cubicBezTo>
                  <a:pt x="154609" y="554968"/>
                  <a:pt x="161564" y="566210"/>
                  <a:pt x="172278" y="572638"/>
                </a:cubicBezTo>
                <a:cubicBezTo>
                  <a:pt x="193915" y="585620"/>
                  <a:pt x="262009" y="595071"/>
                  <a:pt x="278295" y="599142"/>
                </a:cubicBezTo>
                <a:cubicBezTo>
                  <a:pt x="291847" y="602530"/>
                  <a:pt x="304500" y="609006"/>
                  <a:pt x="318052" y="612394"/>
                </a:cubicBezTo>
                <a:cubicBezTo>
                  <a:pt x="339904" y="617857"/>
                  <a:pt x="362226" y="621229"/>
                  <a:pt x="384313" y="625646"/>
                </a:cubicBezTo>
                <a:cubicBezTo>
                  <a:pt x="431445" y="618913"/>
                  <a:pt x="482396" y="625248"/>
                  <a:pt x="516834" y="585890"/>
                </a:cubicBezTo>
                <a:cubicBezTo>
                  <a:pt x="537810" y="561917"/>
                  <a:pt x="569843" y="506377"/>
                  <a:pt x="569843" y="506377"/>
                </a:cubicBezTo>
                <a:cubicBezTo>
                  <a:pt x="595086" y="430647"/>
                  <a:pt x="590993" y="460997"/>
                  <a:pt x="569843" y="334098"/>
                </a:cubicBezTo>
                <a:cubicBezTo>
                  <a:pt x="563855" y="298167"/>
                  <a:pt x="550483" y="263800"/>
                  <a:pt x="543339" y="228081"/>
                </a:cubicBezTo>
                <a:cubicBezTo>
                  <a:pt x="534504" y="183907"/>
                  <a:pt x="531080" y="138296"/>
                  <a:pt x="516834" y="95559"/>
                </a:cubicBezTo>
                <a:cubicBezTo>
                  <a:pt x="507999" y="69055"/>
                  <a:pt x="516834" y="24881"/>
                  <a:pt x="490330" y="16046"/>
                </a:cubicBezTo>
                <a:cubicBezTo>
                  <a:pt x="442192" y="0"/>
                  <a:pt x="464543" y="2794"/>
                  <a:pt x="424069" y="2794"/>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grpSp>
        <p:nvGrpSpPr>
          <p:cNvPr id="12" name="Group 23"/>
          <p:cNvGrpSpPr>
            <a:grpSpLocks/>
          </p:cNvGrpSpPr>
          <p:nvPr/>
        </p:nvGrpSpPr>
        <p:grpSpPr bwMode="auto">
          <a:xfrm>
            <a:off x="3278834" y="2967845"/>
            <a:ext cx="964554" cy="879501"/>
            <a:chOff x="3886200" y="3124200"/>
            <a:chExt cx="1143000" cy="910151"/>
          </a:xfrm>
        </p:grpSpPr>
        <p:sp>
          <p:nvSpPr>
            <p:cNvPr id="13" name="TextBox 12"/>
            <p:cNvSpPr txBox="1"/>
            <p:nvPr/>
          </p:nvSpPr>
          <p:spPr>
            <a:xfrm>
              <a:off x="4191000" y="3429197"/>
              <a:ext cx="457200" cy="605154"/>
            </a:xfrm>
            <a:prstGeom prst="rect">
              <a:avLst/>
            </a:prstGeom>
            <a:noFill/>
          </p:spPr>
          <p:txBody>
            <a:bodyPr>
              <a:spAutoFit/>
            </a:bodyPr>
            <a:lstStyle/>
            <a:p>
              <a:pPr algn="ctr">
                <a:defRPr/>
              </a:pPr>
              <a:r>
                <a:rPr lang="en-US" sz="3200" dirty="0">
                  <a:solidFill>
                    <a:schemeClr val="bg1"/>
                  </a:solidFill>
                  <a:effectLst>
                    <a:outerShdw blurRad="38100" dist="38100" dir="2700000" algn="tl">
                      <a:srgbClr val="000000">
                        <a:alpha val="43137"/>
                      </a:srgbClr>
                    </a:outerShdw>
                  </a:effectLst>
                  <a:latin typeface="Arial" charset="0"/>
                </a:rPr>
                <a:t>a</a:t>
              </a:r>
            </a:p>
          </p:txBody>
        </p:sp>
        <p:sp>
          <p:nvSpPr>
            <p:cNvPr id="14" name="TextBox 13"/>
            <p:cNvSpPr txBox="1"/>
            <p:nvPr/>
          </p:nvSpPr>
          <p:spPr>
            <a:xfrm>
              <a:off x="3886200" y="3124200"/>
              <a:ext cx="457200" cy="605154"/>
            </a:xfrm>
            <a:prstGeom prst="rect">
              <a:avLst/>
            </a:prstGeom>
            <a:noFill/>
          </p:spPr>
          <p:txBody>
            <a:bodyPr>
              <a:spAutoFit/>
            </a:bodyPr>
            <a:lstStyle/>
            <a:p>
              <a:pPr algn="ctr">
                <a:defRPr/>
              </a:pPr>
              <a:r>
                <a:rPr lang="en-US" sz="3200" dirty="0">
                  <a:solidFill>
                    <a:schemeClr val="bg1"/>
                  </a:solidFill>
                  <a:effectLst>
                    <a:outerShdw blurRad="38100" dist="38100" dir="2700000" algn="tl">
                      <a:srgbClr val="000000">
                        <a:alpha val="43137"/>
                      </a:srgbClr>
                    </a:outerShdw>
                  </a:effectLst>
                  <a:latin typeface="Arial" charset="0"/>
                </a:rPr>
                <a:t>b</a:t>
              </a:r>
            </a:p>
          </p:txBody>
        </p:sp>
        <p:sp>
          <p:nvSpPr>
            <p:cNvPr id="15" name="TextBox 14"/>
            <p:cNvSpPr txBox="1"/>
            <p:nvPr/>
          </p:nvSpPr>
          <p:spPr>
            <a:xfrm>
              <a:off x="4572000" y="3136908"/>
              <a:ext cx="457200" cy="605154"/>
            </a:xfrm>
            <a:prstGeom prst="rect">
              <a:avLst/>
            </a:prstGeom>
            <a:noFill/>
          </p:spPr>
          <p:txBody>
            <a:bodyPr>
              <a:spAutoFit/>
            </a:bodyPr>
            <a:lstStyle/>
            <a:p>
              <a:pPr algn="ctr">
                <a:defRPr/>
              </a:pPr>
              <a:r>
                <a:rPr lang="en-US" sz="3200" dirty="0">
                  <a:solidFill>
                    <a:schemeClr val="bg1"/>
                  </a:solidFill>
                  <a:effectLst>
                    <a:outerShdw blurRad="38100" dist="38100" dir="2700000" algn="tl">
                      <a:srgbClr val="000000">
                        <a:alpha val="43137"/>
                      </a:srgbClr>
                    </a:outerShdw>
                  </a:effectLst>
                  <a:latin typeface="Arial" charset="0"/>
                </a:rPr>
                <a:t>l</a:t>
              </a:r>
            </a:p>
          </p:txBody>
        </p:sp>
      </p:grpSp>
      <p:grpSp>
        <p:nvGrpSpPr>
          <p:cNvPr id="16" name="Group 24"/>
          <p:cNvGrpSpPr>
            <a:grpSpLocks/>
          </p:cNvGrpSpPr>
          <p:nvPr/>
        </p:nvGrpSpPr>
        <p:grpSpPr bwMode="auto">
          <a:xfrm>
            <a:off x="1983546" y="2937001"/>
            <a:ext cx="553280" cy="839662"/>
            <a:chOff x="1752600" y="3627437"/>
            <a:chExt cx="655638" cy="868363"/>
          </a:xfrm>
        </p:grpSpPr>
        <p:sp>
          <p:nvSpPr>
            <p:cNvPr id="17" name="Freeform 16"/>
            <p:cNvSpPr/>
            <p:nvPr/>
          </p:nvSpPr>
          <p:spPr>
            <a:xfrm>
              <a:off x="2133600" y="3992562"/>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18" name="Freeform 17"/>
            <p:cNvSpPr/>
            <p:nvPr/>
          </p:nvSpPr>
          <p:spPr>
            <a:xfrm>
              <a:off x="2087563" y="4221163"/>
              <a:ext cx="274637"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99FF99"/>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19" name="Freeform 18"/>
            <p:cNvSpPr/>
            <p:nvPr/>
          </p:nvSpPr>
          <p:spPr>
            <a:xfrm>
              <a:off x="1752600" y="4084638"/>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20" name="Oval 19"/>
            <p:cNvSpPr/>
            <p:nvPr/>
          </p:nvSpPr>
          <p:spPr>
            <a:xfrm>
              <a:off x="1828800" y="3627437"/>
              <a:ext cx="365125" cy="36512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charset="0"/>
              </a:endParaRPr>
            </a:p>
          </p:txBody>
        </p:sp>
      </p:grpSp>
      <p:pic>
        <p:nvPicPr>
          <p:cNvPr id="21" name="Picture 2" descr="http://downloads.clipart.com/23121592.jpg?t=1265205250&amp;h=e3c5eb8d1d19b18db2fbdb98a11a7052&amp;u=tipp"/>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3449" y="2011092"/>
            <a:ext cx="1789211" cy="1686196"/>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22" name="Rounded Rectangular Callout 21"/>
          <p:cNvSpPr/>
          <p:nvPr/>
        </p:nvSpPr>
        <p:spPr>
          <a:xfrm flipH="1">
            <a:off x="6721433" y="4124277"/>
            <a:ext cx="2070933" cy="1252586"/>
          </a:xfrm>
          <a:prstGeom prst="wedgeRoundRectCallout">
            <a:avLst>
              <a:gd name="adj1" fmla="val 37194"/>
              <a:gd name="adj2" fmla="val 968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a:effectLst>
                  <a:outerShdw blurRad="38100" dist="38100" dir="2700000" algn="tl">
                    <a:srgbClr val="000000">
                      <a:alpha val="43137"/>
                    </a:srgbClr>
                  </a:outerShdw>
                </a:effectLst>
                <a:latin typeface="Arial" charset="0"/>
              </a:rPr>
              <a:t>P</a:t>
            </a:r>
            <a:r>
              <a:rPr lang="en-US" sz="4800" smtClean="0">
                <a:effectLst>
                  <a:outerShdw blurRad="38100" dist="38100" dir="2700000" algn="tl">
                    <a:srgbClr val="000000">
                      <a:alpha val="43137"/>
                    </a:srgbClr>
                  </a:outerShdw>
                </a:effectLst>
                <a:latin typeface="Arial" charset="0"/>
              </a:rPr>
              <a:t>elota</a:t>
            </a:r>
            <a:endParaRPr lang="en-US" sz="4800" dirty="0">
              <a:effectLst>
                <a:outerShdw blurRad="38100" dist="38100" dir="2700000" algn="tl">
                  <a:srgbClr val="000000">
                    <a:alpha val="43137"/>
                  </a:srgbClr>
                </a:outerShdw>
              </a:effectLst>
              <a:latin typeface="Arial" charset="0"/>
            </a:endParaRPr>
          </a:p>
        </p:txBody>
      </p:sp>
      <p:cxnSp>
        <p:nvCxnSpPr>
          <p:cNvPr id="23" name="Straight Connector 22"/>
          <p:cNvCxnSpPr>
            <a:stCxn id="17" idx="1"/>
          </p:cNvCxnSpPr>
          <p:nvPr/>
        </p:nvCxnSpPr>
        <p:spPr>
          <a:xfrm flipV="1">
            <a:off x="2515757" y="3319463"/>
            <a:ext cx="737032" cy="95710"/>
          </a:xfrm>
          <a:prstGeom prst="line">
            <a:avLst/>
          </a:prstGeom>
          <a:ln w="57150">
            <a:solidFill>
              <a:schemeClr val="bg1">
                <a:lumMod val="75000"/>
              </a:schemeClr>
            </a:solidFill>
            <a:prstDash val="sysDash"/>
          </a:ln>
        </p:spPr>
        <p:style>
          <a:lnRef idx="3">
            <a:schemeClr val="accent6"/>
          </a:lnRef>
          <a:fillRef idx="0">
            <a:schemeClr val="accent6"/>
          </a:fillRef>
          <a:effectRef idx="2">
            <a:schemeClr val="accent6"/>
          </a:effectRef>
          <a:fontRef idx="minor">
            <a:schemeClr val="tx1"/>
          </a:fontRef>
        </p:style>
      </p:cxnSp>
      <p:sp>
        <p:nvSpPr>
          <p:cNvPr id="24" name="TextBox 23"/>
          <p:cNvSpPr txBox="1"/>
          <p:nvPr/>
        </p:nvSpPr>
        <p:spPr>
          <a:xfrm rot="21347094">
            <a:off x="2575426" y="2685453"/>
            <a:ext cx="771644" cy="954107"/>
          </a:xfrm>
          <a:prstGeom prst="rect">
            <a:avLst/>
          </a:prstGeom>
          <a:noFill/>
        </p:spPr>
        <p:txBody>
          <a:bodyPr wrap="square">
            <a:spAutoFit/>
          </a:bodyPr>
          <a:lstStyle/>
          <a:p>
            <a:pPr>
              <a:defRPr/>
            </a:pPr>
            <a:r>
              <a:rPr lang="en-US" sz="2800" b="1" i="1" dirty="0">
                <a:solidFill>
                  <a:srgbClr val="FFC000"/>
                </a:solidFill>
                <a:effectLst>
                  <a:outerShdw blurRad="38100" dist="38100" dir="2700000" algn="tl">
                    <a:srgbClr val="000000">
                      <a:alpha val="43137"/>
                    </a:srgbClr>
                  </a:outerShdw>
                </a:effectLst>
                <a:latin typeface="Arial" pitchFamily="34" charset="0"/>
              </a:rPr>
              <a:t>Ball</a:t>
            </a:r>
            <a:r>
              <a:rPr lang="en-US" sz="2800" b="1" dirty="0">
                <a:solidFill>
                  <a:srgbClr val="FFC000"/>
                </a:solidFill>
                <a:effectLst>
                  <a:outerShdw blurRad="38100" dist="38100" dir="2700000" algn="tl">
                    <a:srgbClr val="000000">
                      <a:alpha val="43137"/>
                    </a:srgbClr>
                  </a:outerShdw>
                </a:effectLst>
                <a:latin typeface="Arial" pitchFamily="34" charset="0"/>
              </a:rPr>
              <a:t> </a:t>
            </a:r>
          </a:p>
        </p:txBody>
      </p:sp>
      <p:sp>
        <p:nvSpPr>
          <p:cNvPr id="25" name="Footer Placeholder 12"/>
          <p:cNvSpPr>
            <a:spLocks noGrp="1"/>
          </p:cNvSpPr>
          <p:nvPr>
            <p:ph type="ftr" sz="quarter" idx="10"/>
          </p:nvPr>
        </p:nvSpPr>
        <p:spPr>
          <a:xfrm>
            <a:off x="7539993" y="5725657"/>
            <a:ext cx="1392236" cy="353057"/>
          </a:xfrm>
        </p:spPr>
        <p:txBody>
          <a:bodyPr/>
          <a:lstStyle/>
          <a:p>
            <a:pPr>
              <a:defRPr/>
            </a:pPr>
            <a:r>
              <a:rPr dirty="0"/>
              <a:t> Kentucky, HDI, KECTP </a:t>
            </a:r>
          </a:p>
        </p:txBody>
      </p:sp>
    </p:spTree>
    <p:extLst>
      <p:ext uri="{BB962C8B-B14F-4D97-AF65-F5344CB8AC3E}">
        <p14:creationId xmlns:p14="http://schemas.microsoft.com/office/powerpoint/2010/main" val="236140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5000" fill="hold" nodeType="clickEffect">
                                  <p:stCondLst>
                                    <p:cond delay="0"/>
                                  </p:stCondLst>
                                  <p:childTnLst>
                                    <p:anim calcmode="discrete" valueType="str">
                                      <p:cBhvr>
                                        <p:cTn id="6" dur="1000" fill="hold"/>
                                        <p:tgtEl>
                                          <p:spTgt spid="16"/>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35" presetClass="emph" presetSubtype="0" repeatCount="5000" fill="hold" nodeType="withEffect">
                                  <p:stCondLst>
                                    <p:cond delay="0"/>
                                  </p:stCondLst>
                                  <p:childTnLst>
                                    <p:anim calcmode="discrete" valueType="str">
                                      <p:cBhvr>
                                        <p:cTn id="10"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mph" presetSubtype="0" repeatCount="5000" fill="hold" nodeType="clickEffect">
                                  <p:stCondLst>
                                    <p:cond delay="0"/>
                                  </p:stCondLst>
                                  <p:childTnLst>
                                    <p:anim calcmode="discrete" valueType="str">
                                      <p:cBhvr>
                                        <p:cTn id="14" dur="1000" fill="hold"/>
                                        <p:tgtEl>
                                          <p:spTgt spid="12"/>
                                        </p:tgtEl>
                                        <p:attrNameLst>
                                          <p:attrName>style.visibility</p:attrName>
                                        </p:attrNameLst>
                                      </p:cBhvr>
                                      <p:tavLst>
                                        <p:tav tm="0">
                                          <p:val>
                                            <p:strVal val="hidden"/>
                                          </p:val>
                                        </p:tav>
                                        <p:tav tm="50000">
                                          <p:val>
                                            <p:strVal val="visible"/>
                                          </p:val>
                                        </p:tav>
                                      </p:tavLst>
                                    </p:anim>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35" presetClass="emph" presetSubtype="0" repeatCount="5000" fill="hold" nodeType="withEffect">
                                  <p:stCondLst>
                                    <p:cond delay="0"/>
                                  </p:stCondLst>
                                  <p:childTnLst>
                                    <p:anim calcmode="discrete" valueType="str">
                                      <p:cBhvr>
                                        <p:cTn id="18"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dirty="0"/>
          </a:p>
        </p:txBody>
      </p:sp>
      <p:sp>
        <p:nvSpPr>
          <p:cNvPr id="30722" name="Content Placeholder 2"/>
          <p:cNvSpPr>
            <a:spLocks noGrp="1"/>
          </p:cNvSpPr>
          <p:nvPr>
            <p:ph idx="1"/>
          </p:nvPr>
        </p:nvSpPr>
        <p:spPr/>
        <p:txBody>
          <a:bodyPr/>
          <a:lstStyle/>
          <a:p>
            <a:endParaRPr lang="en-US" dirty="0"/>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269505" y="701636"/>
            <a:ext cx="6054286" cy="76944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none">
            <a:spAutoFit/>
          </a:bodyPr>
          <a:lstStyle/>
          <a:p>
            <a:r>
              <a:rPr lang="en-US" sz="2200" dirty="0">
                <a:solidFill>
                  <a:srgbClr val="FFFFFF"/>
                </a:solidFill>
                <a:latin typeface="Arial"/>
              </a:rPr>
              <a:t>LAS EXPERIENCIAS EXPANDEN Y REFINAN</a:t>
            </a:r>
          </a:p>
          <a:p>
            <a:r>
              <a:rPr lang="en-US" sz="2200" dirty="0">
                <a:solidFill>
                  <a:srgbClr val="FFFFFF"/>
                </a:solidFill>
                <a:latin typeface="Arial"/>
              </a:rPr>
              <a:t>LAS REDES NEURONALES</a:t>
            </a:r>
            <a:endParaRPr lang="es-ES" sz="2200" dirty="0">
              <a:solidFill>
                <a:srgbClr val="FFFFFF"/>
              </a:solidFill>
              <a:latin typeface="Arial"/>
              <a:cs typeface="Arial"/>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pic>
        <p:nvPicPr>
          <p:cNvPr id="56"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283368" y="1909763"/>
            <a:ext cx="6748463" cy="4572000"/>
          </a:xfrm>
          <a:prstGeom prst="rect">
            <a:avLst/>
          </a:prstGeom>
        </p:spPr>
      </p:pic>
      <p:grpSp>
        <p:nvGrpSpPr>
          <p:cNvPr id="57" name="Group 41"/>
          <p:cNvGrpSpPr>
            <a:grpSpLocks/>
          </p:cNvGrpSpPr>
          <p:nvPr/>
        </p:nvGrpSpPr>
        <p:grpSpPr bwMode="auto">
          <a:xfrm>
            <a:off x="2320397" y="2209801"/>
            <a:ext cx="1717846" cy="1154431"/>
            <a:chOff x="2022130" y="2586335"/>
            <a:chExt cx="1524000" cy="1153744"/>
          </a:xfrm>
        </p:grpSpPr>
        <p:sp>
          <p:nvSpPr>
            <p:cNvPr id="58" name="TextBox 57"/>
            <p:cNvSpPr txBox="1"/>
            <p:nvPr/>
          </p:nvSpPr>
          <p:spPr>
            <a:xfrm>
              <a:off x="2362200" y="2586335"/>
              <a:ext cx="1143000" cy="461687"/>
            </a:xfrm>
            <a:prstGeom prst="rect">
              <a:avLst/>
            </a:prstGeom>
            <a:noFill/>
          </p:spPr>
          <p:txBody>
            <a:bodyPr>
              <a:spAutoFit/>
            </a:bodyPr>
            <a:lstStyle/>
            <a:p>
              <a:pPr algn="ctr">
                <a:defRPr/>
              </a:pPr>
              <a:r>
                <a:rPr lang="en-US" sz="2400" dirty="0">
                  <a:solidFill>
                    <a:schemeClr val="bg1"/>
                  </a:solidFill>
                  <a:effectLst>
                    <a:outerShdw blurRad="38100" dist="38100" dir="2700000" algn="tl">
                      <a:srgbClr val="000000">
                        <a:alpha val="43137"/>
                      </a:srgbClr>
                    </a:outerShdw>
                  </a:effectLst>
                  <a:latin typeface="Arial" charset="0"/>
                </a:rPr>
                <a:t>Duro</a:t>
              </a:r>
            </a:p>
          </p:txBody>
        </p:sp>
        <p:sp>
          <p:nvSpPr>
            <p:cNvPr id="59" name="TextBox 58"/>
            <p:cNvSpPr txBox="1"/>
            <p:nvPr/>
          </p:nvSpPr>
          <p:spPr>
            <a:xfrm>
              <a:off x="2362200" y="2895713"/>
              <a:ext cx="1030031" cy="461390"/>
            </a:xfrm>
            <a:prstGeom prst="rect">
              <a:avLst/>
            </a:prstGeom>
            <a:noFill/>
          </p:spPr>
          <p:txBody>
            <a:bodyPr wrap="square">
              <a:spAutoFit/>
            </a:bodyPr>
            <a:lstStyle/>
            <a:p>
              <a:pPr algn="ctr">
                <a:defRPr/>
              </a:pPr>
              <a:r>
                <a:rPr lang="en-US" sz="2400" smtClean="0">
                  <a:solidFill>
                    <a:schemeClr val="bg1"/>
                  </a:solidFill>
                  <a:effectLst>
                    <a:outerShdw blurRad="38100" dist="38100" dir="2700000" algn="tl">
                      <a:srgbClr val="000000">
                        <a:alpha val="43137"/>
                      </a:srgbClr>
                    </a:outerShdw>
                  </a:effectLst>
                  <a:latin typeface="Arial" charset="0"/>
                </a:rPr>
                <a:t>Suave</a:t>
              </a:r>
              <a:endParaRPr lang="en-US" sz="2400" dirty="0">
                <a:solidFill>
                  <a:schemeClr val="bg1"/>
                </a:solidFill>
                <a:effectLst>
                  <a:outerShdw blurRad="38100" dist="38100" dir="2700000" algn="tl">
                    <a:srgbClr val="000000">
                      <a:alpha val="43137"/>
                    </a:srgbClr>
                  </a:outerShdw>
                </a:effectLst>
                <a:latin typeface="Arial" charset="0"/>
              </a:endParaRPr>
            </a:p>
          </p:txBody>
        </p:sp>
        <p:sp>
          <p:nvSpPr>
            <p:cNvPr id="60" name="TextBox 59"/>
            <p:cNvSpPr txBox="1"/>
            <p:nvPr/>
          </p:nvSpPr>
          <p:spPr>
            <a:xfrm>
              <a:off x="2022130" y="3278391"/>
              <a:ext cx="1524000" cy="461688"/>
            </a:xfrm>
            <a:prstGeom prst="rect">
              <a:avLst/>
            </a:prstGeom>
            <a:noFill/>
          </p:spPr>
          <p:txBody>
            <a:bodyPr>
              <a:spAutoFit/>
            </a:bodyPr>
            <a:lstStyle/>
            <a:p>
              <a:pPr algn="ctr">
                <a:defRPr/>
              </a:pPr>
              <a:r>
                <a:rPr lang="en-US" sz="2400" dirty="0">
                  <a:solidFill>
                    <a:schemeClr val="bg1"/>
                  </a:solidFill>
                  <a:effectLst>
                    <a:outerShdw blurRad="38100" dist="38100" dir="2700000" algn="tl">
                      <a:srgbClr val="000000">
                        <a:alpha val="43137"/>
                      </a:srgbClr>
                    </a:outerShdw>
                  </a:effectLst>
                  <a:latin typeface="Arial" charset="0"/>
                </a:rPr>
                <a:t>Liso</a:t>
              </a:r>
            </a:p>
          </p:txBody>
        </p:sp>
      </p:grpSp>
      <p:sp>
        <p:nvSpPr>
          <p:cNvPr id="61" name="Freeform 60"/>
          <p:cNvSpPr/>
          <p:nvPr/>
        </p:nvSpPr>
        <p:spPr>
          <a:xfrm>
            <a:off x="3485356" y="3406776"/>
            <a:ext cx="754062" cy="587375"/>
          </a:xfrm>
          <a:custGeom>
            <a:avLst/>
            <a:gdLst>
              <a:gd name="connsiteX0" fmla="*/ 25213 w 754462"/>
              <a:gd name="connsiteY0" fmla="*/ 197402 h 586920"/>
              <a:gd name="connsiteX1" fmla="*/ 105895 w 754462"/>
              <a:gd name="connsiteY1" fmla="*/ 493238 h 586920"/>
              <a:gd name="connsiteX2" fmla="*/ 186578 w 754462"/>
              <a:gd name="connsiteY2" fmla="*/ 520132 h 586920"/>
              <a:gd name="connsiteX3" fmla="*/ 267260 w 754462"/>
              <a:gd name="connsiteY3" fmla="*/ 573920 h 586920"/>
              <a:gd name="connsiteX4" fmla="*/ 616884 w 754462"/>
              <a:gd name="connsiteY4" fmla="*/ 520132 h 586920"/>
              <a:gd name="connsiteX5" fmla="*/ 697566 w 754462"/>
              <a:gd name="connsiteY5" fmla="*/ 466344 h 586920"/>
              <a:gd name="connsiteX6" fmla="*/ 697566 w 754462"/>
              <a:gd name="connsiteY6" fmla="*/ 197402 h 586920"/>
              <a:gd name="connsiteX7" fmla="*/ 25213 w 754462"/>
              <a:gd name="connsiteY7" fmla="*/ 278085 h 58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462" h="586920">
                <a:moveTo>
                  <a:pt x="25213" y="197402"/>
                </a:moveTo>
                <a:cubicBezTo>
                  <a:pt x="37955" y="312082"/>
                  <a:pt x="0" y="429701"/>
                  <a:pt x="105895" y="493238"/>
                </a:cubicBezTo>
                <a:cubicBezTo>
                  <a:pt x="130204" y="507824"/>
                  <a:pt x="159684" y="511167"/>
                  <a:pt x="186578" y="520132"/>
                </a:cubicBezTo>
                <a:cubicBezTo>
                  <a:pt x="213472" y="538061"/>
                  <a:pt x="235033" y="571441"/>
                  <a:pt x="267260" y="573920"/>
                </a:cubicBezTo>
                <a:cubicBezTo>
                  <a:pt x="436263" y="586920"/>
                  <a:pt x="491053" y="562075"/>
                  <a:pt x="616884" y="520132"/>
                </a:cubicBezTo>
                <a:cubicBezTo>
                  <a:pt x="643778" y="502203"/>
                  <a:pt x="677374" y="491584"/>
                  <a:pt x="697566" y="466344"/>
                </a:cubicBezTo>
                <a:cubicBezTo>
                  <a:pt x="754462" y="395223"/>
                  <a:pt x="706205" y="257874"/>
                  <a:pt x="697566" y="197402"/>
                </a:cubicBezTo>
                <a:cubicBezTo>
                  <a:pt x="7298" y="225014"/>
                  <a:pt x="25213" y="0"/>
                  <a:pt x="25213" y="278085"/>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62" name="Freeform 61"/>
          <p:cNvSpPr/>
          <p:nvPr/>
        </p:nvSpPr>
        <p:spPr>
          <a:xfrm>
            <a:off x="2085181" y="3436938"/>
            <a:ext cx="595312" cy="627063"/>
          </a:xfrm>
          <a:custGeom>
            <a:avLst/>
            <a:gdLst>
              <a:gd name="connsiteX0" fmla="*/ 39756 w 595086"/>
              <a:gd name="connsiteY0" fmla="*/ 148568 h 625646"/>
              <a:gd name="connsiteX1" fmla="*/ 0 w 595086"/>
              <a:gd name="connsiteY1" fmla="*/ 281090 h 625646"/>
              <a:gd name="connsiteX2" fmla="*/ 13252 w 595086"/>
              <a:gd name="connsiteY2" fmla="*/ 413611 h 625646"/>
              <a:gd name="connsiteX3" fmla="*/ 26504 w 595086"/>
              <a:gd name="connsiteY3" fmla="*/ 453368 h 625646"/>
              <a:gd name="connsiteX4" fmla="*/ 145774 w 595086"/>
              <a:gd name="connsiteY4" fmla="*/ 546133 h 625646"/>
              <a:gd name="connsiteX5" fmla="*/ 172278 w 595086"/>
              <a:gd name="connsiteY5" fmla="*/ 572638 h 625646"/>
              <a:gd name="connsiteX6" fmla="*/ 278295 w 595086"/>
              <a:gd name="connsiteY6" fmla="*/ 599142 h 625646"/>
              <a:gd name="connsiteX7" fmla="*/ 318052 w 595086"/>
              <a:gd name="connsiteY7" fmla="*/ 612394 h 625646"/>
              <a:gd name="connsiteX8" fmla="*/ 384313 w 595086"/>
              <a:gd name="connsiteY8" fmla="*/ 625646 h 625646"/>
              <a:gd name="connsiteX9" fmla="*/ 516834 w 595086"/>
              <a:gd name="connsiteY9" fmla="*/ 585890 h 625646"/>
              <a:gd name="connsiteX10" fmla="*/ 569843 w 595086"/>
              <a:gd name="connsiteY10" fmla="*/ 506377 h 625646"/>
              <a:gd name="connsiteX11" fmla="*/ 569843 w 595086"/>
              <a:gd name="connsiteY11" fmla="*/ 334098 h 625646"/>
              <a:gd name="connsiteX12" fmla="*/ 543339 w 595086"/>
              <a:gd name="connsiteY12" fmla="*/ 228081 h 625646"/>
              <a:gd name="connsiteX13" fmla="*/ 516834 w 595086"/>
              <a:gd name="connsiteY13" fmla="*/ 95559 h 625646"/>
              <a:gd name="connsiteX14" fmla="*/ 490330 w 595086"/>
              <a:gd name="connsiteY14" fmla="*/ 16046 h 625646"/>
              <a:gd name="connsiteX15" fmla="*/ 424069 w 595086"/>
              <a:gd name="connsiteY15" fmla="*/ 2794 h 62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5086" h="625646">
                <a:moveTo>
                  <a:pt x="39756" y="148568"/>
                </a:moveTo>
                <a:cubicBezTo>
                  <a:pt x="7492" y="245360"/>
                  <a:pt x="20028" y="200977"/>
                  <a:pt x="0" y="281090"/>
                </a:cubicBezTo>
                <a:cubicBezTo>
                  <a:pt x="4417" y="325264"/>
                  <a:pt x="6502" y="369733"/>
                  <a:pt x="13252" y="413611"/>
                </a:cubicBezTo>
                <a:cubicBezTo>
                  <a:pt x="15376" y="427418"/>
                  <a:pt x="18755" y="441745"/>
                  <a:pt x="26504" y="453368"/>
                </a:cubicBezTo>
                <a:cubicBezTo>
                  <a:pt x="63811" y="509329"/>
                  <a:pt x="93114" y="493471"/>
                  <a:pt x="145774" y="546133"/>
                </a:cubicBezTo>
                <a:cubicBezTo>
                  <a:pt x="154609" y="554968"/>
                  <a:pt x="161564" y="566210"/>
                  <a:pt x="172278" y="572638"/>
                </a:cubicBezTo>
                <a:cubicBezTo>
                  <a:pt x="193915" y="585620"/>
                  <a:pt x="262009" y="595071"/>
                  <a:pt x="278295" y="599142"/>
                </a:cubicBezTo>
                <a:cubicBezTo>
                  <a:pt x="291847" y="602530"/>
                  <a:pt x="304500" y="609006"/>
                  <a:pt x="318052" y="612394"/>
                </a:cubicBezTo>
                <a:cubicBezTo>
                  <a:pt x="339904" y="617857"/>
                  <a:pt x="362226" y="621229"/>
                  <a:pt x="384313" y="625646"/>
                </a:cubicBezTo>
                <a:cubicBezTo>
                  <a:pt x="431445" y="618913"/>
                  <a:pt x="482396" y="625248"/>
                  <a:pt x="516834" y="585890"/>
                </a:cubicBezTo>
                <a:cubicBezTo>
                  <a:pt x="537810" y="561917"/>
                  <a:pt x="569843" y="506377"/>
                  <a:pt x="569843" y="506377"/>
                </a:cubicBezTo>
                <a:cubicBezTo>
                  <a:pt x="595086" y="430647"/>
                  <a:pt x="590993" y="460997"/>
                  <a:pt x="569843" y="334098"/>
                </a:cubicBezTo>
                <a:cubicBezTo>
                  <a:pt x="563855" y="298167"/>
                  <a:pt x="550483" y="263800"/>
                  <a:pt x="543339" y="228081"/>
                </a:cubicBezTo>
                <a:cubicBezTo>
                  <a:pt x="534504" y="183907"/>
                  <a:pt x="531080" y="138296"/>
                  <a:pt x="516834" y="95559"/>
                </a:cubicBezTo>
                <a:cubicBezTo>
                  <a:pt x="507999" y="69055"/>
                  <a:pt x="516834" y="24881"/>
                  <a:pt x="490330" y="16046"/>
                </a:cubicBezTo>
                <a:cubicBezTo>
                  <a:pt x="442192" y="0"/>
                  <a:pt x="464543" y="2794"/>
                  <a:pt x="424069" y="2794"/>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grpSp>
        <p:nvGrpSpPr>
          <p:cNvPr id="67" name="Group 24"/>
          <p:cNvGrpSpPr>
            <a:grpSpLocks/>
          </p:cNvGrpSpPr>
          <p:nvPr/>
        </p:nvGrpSpPr>
        <p:grpSpPr bwMode="auto">
          <a:xfrm>
            <a:off x="2035968" y="3251201"/>
            <a:ext cx="655638" cy="868362"/>
            <a:chOff x="1752600" y="3627437"/>
            <a:chExt cx="655638" cy="868363"/>
          </a:xfrm>
        </p:grpSpPr>
        <p:sp>
          <p:nvSpPr>
            <p:cNvPr id="68" name="Freeform 67"/>
            <p:cNvSpPr/>
            <p:nvPr/>
          </p:nvSpPr>
          <p:spPr>
            <a:xfrm>
              <a:off x="2133600" y="3992562"/>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69" name="Freeform 68"/>
            <p:cNvSpPr/>
            <p:nvPr/>
          </p:nvSpPr>
          <p:spPr>
            <a:xfrm>
              <a:off x="2087563" y="4221163"/>
              <a:ext cx="274637"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99FF99"/>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70" name="Freeform 69"/>
            <p:cNvSpPr/>
            <p:nvPr/>
          </p:nvSpPr>
          <p:spPr>
            <a:xfrm>
              <a:off x="1752600" y="4084638"/>
              <a:ext cx="274638" cy="274637"/>
            </a:xfrm>
            <a:custGeom>
              <a:avLst/>
              <a:gdLst>
                <a:gd name="connsiteX0" fmla="*/ 42530 w 233916"/>
                <a:gd name="connsiteY0" fmla="*/ 0 h 225680"/>
                <a:gd name="connsiteX1" fmla="*/ 212651 w 233916"/>
                <a:gd name="connsiteY1" fmla="*/ 106326 h 225680"/>
                <a:gd name="connsiteX2" fmla="*/ 233916 w 233916"/>
                <a:gd name="connsiteY2" fmla="*/ 170121 h 225680"/>
                <a:gd name="connsiteX3" fmla="*/ 148856 w 233916"/>
                <a:gd name="connsiteY3" fmla="*/ 191386 h 225680"/>
                <a:gd name="connsiteX4" fmla="*/ 85060 w 233916"/>
                <a:gd name="connsiteY4" fmla="*/ 212651 h 225680"/>
                <a:gd name="connsiteX5" fmla="*/ 0 w 233916"/>
                <a:gd name="connsiteY5" fmla="*/ 85061 h 225680"/>
                <a:gd name="connsiteX6" fmla="*/ 63795 w 233916"/>
                <a:gd name="connsiteY6" fmla="*/ 42531 h 225680"/>
                <a:gd name="connsiteX7" fmla="*/ 127591 w 233916"/>
                <a:gd name="connsiteY7" fmla="*/ 21265 h 22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916" h="225680">
                  <a:moveTo>
                    <a:pt x="42530" y="0"/>
                  </a:moveTo>
                  <a:cubicBezTo>
                    <a:pt x="158899" y="38790"/>
                    <a:pt x="165473" y="11969"/>
                    <a:pt x="212651" y="106326"/>
                  </a:cubicBezTo>
                  <a:cubicBezTo>
                    <a:pt x="222675" y="126375"/>
                    <a:pt x="226828" y="148856"/>
                    <a:pt x="233916" y="170121"/>
                  </a:cubicBezTo>
                  <a:cubicBezTo>
                    <a:pt x="205563" y="177209"/>
                    <a:pt x="176957" y="183357"/>
                    <a:pt x="148856" y="191386"/>
                  </a:cubicBezTo>
                  <a:cubicBezTo>
                    <a:pt x="127303" y="197544"/>
                    <a:pt x="103300" y="225680"/>
                    <a:pt x="85060" y="212651"/>
                  </a:cubicBezTo>
                  <a:cubicBezTo>
                    <a:pt x="43466" y="182941"/>
                    <a:pt x="0" y="85061"/>
                    <a:pt x="0" y="85061"/>
                  </a:cubicBezTo>
                  <a:cubicBezTo>
                    <a:pt x="21265" y="70884"/>
                    <a:pt x="40936" y="53961"/>
                    <a:pt x="63795" y="42531"/>
                  </a:cubicBezTo>
                  <a:cubicBezTo>
                    <a:pt x="83844" y="32506"/>
                    <a:pt x="127591" y="21265"/>
                    <a:pt x="127591" y="21265"/>
                  </a:cubicBezTo>
                </a:path>
              </a:pathLst>
            </a:custGeom>
            <a:solidFill>
              <a:srgbClr val="FF0000"/>
            </a:solidFill>
            <a:ln>
              <a:no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71" name="Oval 70"/>
            <p:cNvSpPr/>
            <p:nvPr/>
          </p:nvSpPr>
          <p:spPr>
            <a:xfrm>
              <a:off x="1828800" y="3627437"/>
              <a:ext cx="365125" cy="365125"/>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charset="0"/>
              </a:endParaRPr>
            </a:p>
          </p:txBody>
        </p:sp>
      </p:grpSp>
      <p:cxnSp>
        <p:nvCxnSpPr>
          <p:cNvPr id="72" name="Straight Connector 71"/>
          <p:cNvCxnSpPr>
            <a:stCxn id="68" idx="1"/>
          </p:cNvCxnSpPr>
          <p:nvPr/>
        </p:nvCxnSpPr>
        <p:spPr>
          <a:xfrm flipV="1">
            <a:off x="2666206" y="3662363"/>
            <a:ext cx="741362" cy="84138"/>
          </a:xfrm>
          <a:prstGeom prst="line">
            <a:avLst/>
          </a:prstGeom>
          <a:ln w="57150">
            <a:solidFill>
              <a:schemeClr val="bg1">
                <a:lumMod val="75000"/>
              </a:schemeClr>
            </a:solidFill>
            <a:prstDash val="sysDash"/>
          </a:ln>
        </p:spPr>
        <p:style>
          <a:lnRef idx="3">
            <a:schemeClr val="accent6"/>
          </a:lnRef>
          <a:fillRef idx="0">
            <a:schemeClr val="accent6"/>
          </a:fillRef>
          <a:effectRef idx="2">
            <a:schemeClr val="accent6"/>
          </a:effectRef>
          <a:fontRef idx="minor">
            <a:schemeClr val="tx1"/>
          </a:fontRef>
        </p:style>
      </p:cxnSp>
      <p:sp>
        <p:nvSpPr>
          <p:cNvPr id="73" name="TextBox 72"/>
          <p:cNvSpPr txBox="1"/>
          <p:nvPr/>
        </p:nvSpPr>
        <p:spPr>
          <a:xfrm rot="21347094">
            <a:off x="2681345" y="3161381"/>
            <a:ext cx="1324657" cy="523220"/>
          </a:xfrm>
          <a:prstGeom prst="rect">
            <a:avLst/>
          </a:prstGeom>
          <a:noFill/>
        </p:spPr>
        <p:txBody>
          <a:bodyPr wrap="square">
            <a:spAutoFit/>
          </a:bodyPr>
          <a:lstStyle/>
          <a:p>
            <a:pPr>
              <a:defRPr/>
            </a:pPr>
            <a:r>
              <a:rPr lang="en-US" sz="2800" b="1" i="1" smtClean="0">
                <a:solidFill>
                  <a:srgbClr val="FFC000"/>
                </a:solidFill>
                <a:effectLst>
                  <a:outerShdw blurRad="38100" dist="38100" dir="2700000" algn="tl">
                    <a:srgbClr val="000000">
                      <a:alpha val="43137"/>
                    </a:srgbClr>
                  </a:outerShdw>
                </a:effectLst>
                <a:latin typeface="Arial" pitchFamily="34" charset="0"/>
              </a:rPr>
              <a:t>Pelota</a:t>
            </a:r>
            <a:endParaRPr lang="en-US" sz="2800" b="1" i="1" dirty="0">
              <a:solidFill>
                <a:srgbClr val="FFC000"/>
              </a:solidFill>
              <a:effectLst>
                <a:outerShdw blurRad="38100" dist="38100" dir="2700000" algn="tl">
                  <a:srgbClr val="000000">
                    <a:alpha val="43137"/>
                  </a:srgbClr>
                </a:outerShdw>
              </a:effectLst>
              <a:latin typeface="Arial" pitchFamily="34" charset="0"/>
            </a:endParaRPr>
          </a:p>
        </p:txBody>
      </p:sp>
      <p:grpSp>
        <p:nvGrpSpPr>
          <p:cNvPr id="74" name="Group 47"/>
          <p:cNvGrpSpPr>
            <a:grpSpLocks/>
          </p:cNvGrpSpPr>
          <p:nvPr/>
        </p:nvGrpSpPr>
        <p:grpSpPr bwMode="auto">
          <a:xfrm>
            <a:off x="2310606" y="2438401"/>
            <a:ext cx="1709737" cy="2074862"/>
            <a:chOff x="2027583" y="2814331"/>
            <a:chExt cx="1709530" cy="2075721"/>
          </a:xfrm>
        </p:grpSpPr>
        <p:sp>
          <p:nvSpPr>
            <p:cNvPr id="75" name="Freeform 74"/>
            <p:cNvSpPr/>
            <p:nvPr/>
          </p:nvSpPr>
          <p:spPr>
            <a:xfrm>
              <a:off x="2106948" y="4359607"/>
              <a:ext cx="1393656" cy="530445"/>
            </a:xfrm>
            <a:custGeom>
              <a:avLst/>
              <a:gdLst>
                <a:gd name="connsiteX0" fmla="*/ 0 w 1393621"/>
                <a:gd name="connsiteY0" fmla="*/ 79513 h 530087"/>
                <a:gd name="connsiteX1" fmla="*/ 26504 w 1393621"/>
                <a:gd name="connsiteY1" fmla="*/ 119270 h 530087"/>
                <a:gd name="connsiteX2" fmla="*/ 53008 w 1393621"/>
                <a:gd name="connsiteY2" fmla="*/ 198783 h 530087"/>
                <a:gd name="connsiteX3" fmla="*/ 66261 w 1393621"/>
                <a:gd name="connsiteY3" fmla="*/ 344557 h 530087"/>
                <a:gd name="connsiteX4" fmla="*/ 92765 w 1393621"/>
                <a:gd name="connsiteY4" fmla="*/ 424070 h 530087"/>
                <a:gd name="connsiteX5" fmla="*/ 132521 w 1393621"/>
                <a:gd name="connsiteY5" fmla="*/ 450574 h 530087"/>
                <a:gd name="connsiteX6" fmla="*/ 185530 w 1393621"/>
                <a:gd name="connsiteY6" fmla="*/ 503583 h 530087"/>
                <a:gd name="connsiteX7" fmla="*/ 265043 w 1393621"/>
                <a:gd name="connsiteY7" fmla="*/ 530087 h 530087"/>
                <a:gd name="connsiteX8" fmla="*/ 1073426 w 1393621"/>
                <a:gd name="connsiteY8" fmla="*/ 503583 h 530087"/>
                <a:gd name="connsiteX9" fmla="*/ 1113182 w 1393621"/>
                <a:gd name="connsiteY9" fmla="*/ 490331 h 530087"/>
                <a:gd name="connsiteX10" fmla="*/ 1139687 w 1393621"/>
                <a:gd name="connsiteY10" fmla="*/ 463826 h 530087"/>
                <a:gd name="connsiteX11" fmla="*/ 1179443 w 1393621"/>
                <a:gd name="connsiteY11" fmla="*/ 437322 h 530087"/>
                <a:gd name="connsiteX12" fmla="*/ 1205947 w 1393621"/>
                <a:gd name="connsiteY12" fmla="*/ 397565 h 530087"/>
                <a:gd name="connsiteX13" fmla="*/ 1232452 w 1393621"/>
                <a:gd name="connsiteY13" fmla="*/ 371061 h 530087"/>
                <a:gd name="connsiteX14" fmla="*/ 1245704 w 1393621"/>
                <a:gd name="connsiteY14" fmla="*/ 331305 h 530087"/>
                <a:gd name="connsiteX15" fmla="*/ 1272208 w 1393621"/>
                <a:gd name="connsiteY15" fmla="*/ 304800 h 530087"/>
                <a:gd name="connsiteX16" fmla="*/ 1311965 w 1393621"/>
                <a:gd name="connsiteY16" fmla="*/ 185531 h 530087"/>
                <a:gd name="connsiteX17" fmla="*/ 1325217 w 1393621"/>
                <a:gd name="connsiteY17" fmla="*/ 145774 h 530087"/>
                <a:gd name="connsiteX18" fmla="*/ 1378226 w 1393621"/>
                <a:gd name="connsiteY18" fmla="*/ 79513 h 530087"/>
                <a:gd name="connsiteX19" fmla="*/ 1391478 w 1393621"/>
                <a:gd name="connsiteY19" fmla="*/ 0 h 53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93621" h="530087">
                  <a:moveTo>
                    <a:pt x="0" y="79513"/>
                  </a:moveTo>
                  <a:cubicBezTo>
                    <a:pt x="8835" y="92765"/>
                    <a:pt x="20035" y="104716"/>
                    <a:pt x="26504" y="119270"/>
                  </a:cubicBezTo>
                  <a:cubicBezTo>
                    <a:pt x="37851" y="144800"/>
                    <a:pt x="53008" y="198783"/>
                    <a:pt x="53008" y="198783"/>
                  </a:cubicBezTo>
                  <a:cubicBezTo>
                    <a:pt x="57426" y="247374"/>
                    <a:pt x="57782" y="296508"/>
                    <a:pt x="66261" y="344557"/>
                  </a:cubicBezTo>
                  <a:cubicBezTo>
                    <a:pt x="71116" y="372070"/>
                    <a:pt x="69519" y="408573"/>
                    <a:pt x="92765" y="424070"/>
                  </a:cubicBezTo>
                  <a:cubicBezTo>
                    <a:pt x="106017" y="432905"/>
                    <a:pt x="120428" y="440209"/>
                    <a:pt x="132521" y="450574"/>
                  </a:cubicBezTo>
                  <a:cubicBezTo>
                    <a:pt x="151494" y="466836"/>
                    <a:pt x="161824" y="495681"/>
                    <a:pt x="185530" y="503583"/>
                  </a:cubicBezTo>
                  <a:lnTo>
                    <a:pt x="265043" y="530087"/>
                  </a:lnTo>
                  <a:cubicBezTo>
                    <a:pt x="357289" y="527837"/>
                    <a:pt x="890875" y="519457"/>
                    <a:pt x="1073426" y="503583"/>
                  </a:cubicBezTo>
                  <a:cubicBezTo>
                    <a:pt x="1087342" y="502373"/>
                    <a:pt x="1099930" y="494748"/>
                    <a:pt x="1113182" y="490331"/>
                  </a:cubicBezTo>
                  <a:cubicBezTo>
                    <a:pt x="1122017" y="481496"/>
                    <a:pt x="1129930" y="471631"/>
                    <a:pt x="1139687" y="463826"/>
                  </a:cubicBezTo>
                  <a:cubicBezTo>
                    <a:pt x="1152124" y="453877"/>
                    <a:pt x="1168181" y="448584"/>
                    <a:pt x="1179443" y="437322"/>
                  </a:cubicBezTo>
                  <a:cubicBezTo>
                    <a:pt x="1190705" y="426060"/>
                    <a:pt x="1195997" y="410002"/>
                    <a:pt x="1205947" y="397565"/>
                  </a:cubicBezTo>
                  <a:cubicBezTo>
                    <a:pt x="1213752" y="387809"/>
                    <a:pt x="1223617" y="379896"/>
                    <a:pt x="1232452" y="371061"/>
                  </a:cubicBezTo>
                  <a:cubicBezTo>
                    <a:pt x="1236869" y="357809"/>
                    <a:pt x="1238517" y="343283"/>
                    <a:pt x="1245704" y="331305"/>
                  </a:cubicBezTo>
                  <a:cubicBezTo>
                    <a:pt x="1252132" y="320591"/>
                    <a:pt x="1266620" y="315975"/>
                    <a:pt x="1272208" y="304800"/>
                  </a:cubicBezTo>
                  <a:cubicBezTo>
                    <a:pt x="1272210" y="304796"/>
                    <a:pt x="1305338" y="205411"/>
                    <a:pt x="1311965" y="185531"/>
                  </a:cubicBezTo>
                  <a:cubicBezTo>
                    <a:pt x="1316382" y="172279"/>
                    <a:pt x="1317468" y="157397"/>
                    <a:pt x="1325217" y="145774"/>
                  </a:cubicBezTo>
                  <a:cubicBezTo>
                    <a:pt x="1358652" y="95622"/>
                    <a:pt x="1340459" y="117280"/>
                    <a:pt x="1378226" y="79513"/>
                  </a:cubicBezTo>
                  <a:cubicBezTo>
                    <a:pt x="1393621" y="17934"/>
                    <a:pt x="1391478" y="44718"/>
                    <a:pt x="1391478" y="0"/>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76" name="Freeform 75"/>
            <p:cNvSpPr/>
            <p:nvPr/>
          </p:nvSpPr>
          <p:spPr>
            <a:xfrm>
              <a:off x="2027583" y="2836565"/>
              <a:ext cx="530161" cy="781373"/>
            </a:xfrm>
            <a:custGeom>
              <a:avLst/>
              <a:gdLst>
                <a:gd name="connsiteX0" fmla="*/ 530087 w 530087"/>
                <a:gd name="connsiteY0" fmla="*/ 0 h 781878"/>
                <a:gd name="connsiteX1" fmla="*/ 503582 w 530087"/>
                <a:gd name="connsiteY1" fmla="*/ 132522 h 781878"/>
                <a:gd name="connsiteX2" fmla="*/ 477078 w 530087"/>
                <a:gd name="connsiteY2" fmla="*/ 212035 h 781878"/>
                <a:gd name="connsiteX3" fmla="*/ 450574 w 530087"/>
                <a:gd name="connsiteY3" fmla="*/ 304800 h 781878"/>
                <a:gd name="connsiteX4" fmla="*/ 424069 w 530087"/>
                <a:gd name="connsiteY4" fmla="*/ 331305 h 781878"/>
                <a:gd name="connsiteX5" fmla="*/ 344556 w 530087"/>
                <a:gd name="connsiteY5" fmla="*/ 357809 h 781878"/>
                <a:gd name="connsiteX6" fmla="*/ 304800 w 530087"/>
                <a:gd name="connsiteY6" fmla="*/ 384313 h 781878"/>
                <a:gd name="connsiteX7" fmla="*/ 119269 w 530087"/>
                <a:gd name="connsiteY7" fmla="*/ 397565 h 781878"/>
                <a:gd name="connsiteX8" fmla="*/ 66260 w 530087"/>
                <a:gd name="connsiteY8" fmla="*/ 410818 h 781878"/>
                <a:gd name="connsiteX9" fmla="*/ 26504 w 530087"/>
                <a:gd name="connsiteY9" fmla="*/ 437322 h 781878"/>
                <a:gd name="connsiteX10" fmla="*/ 0 w 530087"/>
                <a:gd name="connsiteY10" fmla="*/ 516835 h 781878"/>
                <a:gd name="connsiteX11" fmla="*/ 13252 w 530087"/>
                <a:gd name="connsiteY11" fmla="*/ 583096 h 781878"/>
                <a:gd name="connsiteX12" fmla="*/ 26504 w 530087"/>
                <a:gd name="connsiteY12" fmla="*/ 622852 h 781878"/>
                <a:gd name="connsiteX13" fmla="*/ 26504 w 530087"/>
                <a:gd name="connsiteY13" fmla="*/ 781878 h 78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087" h="781878">
                  <a:moveTo>
                    <a:pt x="530087" y="0"/>
                  </a:moveTo>
                  <a:cubicBezTo>
                    <a:pt x="521132" y="53726"/>
                    <a:pt x="518408" y="83102"/>
                    <a:pt x="503582" y="132522"/>
                  </a:cubicBezTo>
                  <a:cubicBezTo>
                    <a:pt x="495554" y="159282"/>
                    <a:pt x="483854" y="184931"/>
                    <a:pt x="477078" y="212035"/>
                  </a:cubicBezTo>
                  <a:cubicBezTo>
                    <a:pt x="474603" y="221937"/>
                    <a:pt x="458722" y="291220"/>
                    <a:pt x="450574" y="304800"/>
                  </a:cubicBezTo>
                  <a:cubicBezTo>
                    <a:pt x="444146" y="315514"/>
                    <a:pt x="435244" y="325717"/>
                    <a:pt x="424069" y="331305"/>
                  </a:cubicBezTo>
                  <a:cubicBezTo>
                    <a:pt x="399081" y="343799"/>
                    <a:pt x="344556" y="357809"/>
                    <a:pt x="344556" y="357809"/>
                  </a:cubicBezTo>
                  <a:cubicBezTo>
                    <a:pt x="331304" y="366644"/>
                    <a:pt x="320485" y="381545"/>
                    <a:pt x="304800" y="384313"/>
                  </a:cubicBezTo>
                  <a:cubicBezTo>
                    <a:pt x="243742" y="395088"/>
                    <a:pt x="180891" y="390718"/>
                    <a:pt x="119269" y="397565"/>
                  </a:cubicBezTo>
                  <a:cubicBezTo>
                    <a:pt x="101167" y="399576"/>
                    <a:pt x="83930" y="406400"/>
                    <a:pt x="66260" y="410818"/>
                  </a:cubicBezTo>
                  <a:cubicBezTo>
                    <a:pt x="53008" y="419653"/>
                    <a:pt x="34945" y="423816"/>
                    <a:pt x="26504" y="437322"/>
                  </a:cubicBezTo>
                  <a:cubicBezTo>
                    <a:pt x="11697" y="461013"/>
                    <a:pt x="0" y="516835"/>
                    <a:pt x="0" y="516835"/>
                  </a:cubicBezTo>
                  <a:cubicBezTo>
                    <a:pt x="4417" y="538922"/>
                    <a:pt x="7789" y="561244"/>
                    <a:pt x="13252" y="583096"/>
                  </a:cubicBezTo>
                  <a:cubicBezTo>
                    <a:pt x="16640" y="596648"/>
                    <a:pt x="25575" y="608914"/>
                    <a:pt x="26504" y="622852"/>
                  </a:cubicBezTo>
                  <a:cubicBezTo>
                    <a:pt x="30030" y="675743"/>
                    <a:pt x="26504" y="728869"/>
                    <a:pt x="26504" y="781878"/>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sp>
          <p:nvSpPr>
            <p:cNvPr id="77" name="Freeform 76"/>
            <p:cNvSpPr/>
            <p:nvPr/>
          </p:nvSpPr>
          <p:spPr>
            <a:xfrm>
              <a:off x="3179968" y="2814331"/>
              <a:ext cx="557145" cy="1187942"/>
            </a:xfrm>
            <a:custGeom>
              <a:avLst/>
              <a:gdLst>
                <a:gd name="connsiteX0" fmla="*/ 556591 w 556591"/>
                <a:gd name="connsiteY0" fmla="*/ 1187826 h 1187826"/>
                <a:gd name="connsiteX1" fmla="*/ 516835 w 556591"/>
                <a:gd name="connsiteY1" fmla="*/ 962539 h 1187826"/>
                <a:gd name="connsiteX2" fmla="*/ 490330 w 556591"/>
                <a:gd name="connsiteY2" fmla="*/ 936034 h 1187826"/>
                <a:gd name="connsiteX3" fmla="*/ 450574 w 556591"/>
                <a:gd name="connsiteY3" fmla="*/ 856521 h 1187826"/>
                <a:gd name="connsiteX4" fmla="*/ 424069 w 556591"/>
                <a:gd name="connsiteY4" fmla="*/ 830017 h 1187826"/>
                <a:gd name="connsiteX5" fmla="*/ 357808 w 556591"/>
                <a:gd name="connsiteY5" fmla="*/ 763756 h 1187826"/>
                <a:gd name="connsiteX6" fmla="*/ 291548 w 556591"/>
                <a:gd name="connsiteY6" fmla="*/ 697495 h 1187826"/>
                <a:gd name="connsiteX7" fmla="*/ 198782 w 556591"/>
                <a:gd name="connsiteY7" fmla="*/ 631234 h 1187826"/>
                <a:gd name="connsiteX8" fmla="*/ 132521 w 556591"/>
                <a:gd name="connsiteY8" fmla="*/ 578226 h 1187826"/>
                <a:gd name="connsiteX9" fmla="*/ 106017 w 556591"/>
                <a:gd name="connsiteY9" fmla="*/ 472208 h 1187826"/>
                <a:gd name="connsiteX10" fmla="*/ 79513 w 556591"/>
                <a:gd name="connsiteY10" fmla="*/ 392695 h 1187826"/>
                <a:gd name="connsiteX11" fmla="*/ 0 w 556591"/>
                <a:gd name="connsiteY11" fmla="*/ 299930 h 1187826"/>
                <a:gd name="connsiteX12" fmla="*/ 13252 w 556591"/>
                <a:gd name="connsiteY12" fmla="*/ 246921 h 1187826"/>
                <a:gd name="connsiteX13" fmla="*/ 53008 w 556591"/>
                <a:gd name="connsiteY13" fmla="*/ 233669 h 1187826"/>
                <a:gd name="connsiteX14" fmla="*/ 119269 w 556591"/>
                <a:gd name="connsiteY14" fmla="*/ 193912 h 1187826"/>
                <a:gd name="connsiteX15" fmla="*/ 145774 w 556591"/>
                <a:gd name="connsiteY15" fmla="*/ 167408 h 1187826"/>
                <a:gd name="connsiteX16" fmla="*/ 145774 w 556591"/>
                <a:gd name="connsiteY16" fmla="*/ 8382 h 1187826"/>
                <a:gd name="connsiteX17" fmla="*/ 119269 w 556591"/>
                <a:gd name="connsiteY17" fmla="*/ 8382 h 11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6591" h="1187826">
                  <a:moveTo>
                    <a:pt x="556591" y="1187826"/>
                  </a:moveTo>
                  <a:cubicBezTo>
                    <a:pt x="555456" y="1175345"/>
                    <a:pt x="550381" y="996085"/>
                    <a:pt x="516835" y="962539"/>
                  </a:cubicBezTo>
                  <a:lnTo>
                    <a:pt x="490330" y="936034"/>
                  </a:lnTo>
                  <a:cubicBezTo>
                    <a:pt x="476334" y="894045"/>
                    <a:pt x="479932" y="893219"/>
                    <a:pt x="450574" y="856521"/>
                  </a:cubicBezTo>
                  <a:cubicBezTo>
                    <a:pt x="442769" y="846765"/>
                    <a:pt x="431874" y="839773"/>
                    <a:pt x="424069" y="830017"/>
                  </a:cubicBezTo>
                  <a:cubicBezTo>
                    <a:pt x="373583" y="766910"/>
                    <a:pt x="425965" y="809193"/>
                    <a:pt x="357808" y="763756"/>
                  </a:cubicBezTo>
                  <a:cubicBezTo>
                    <a:pt x="306764" y="687188"/>
                    <a:pt x="360262" y="756392"/>
                    <a:pt x="291548" y="697495"/>
                  </a:cubicBezTo>
                  <a:cubicBezTo>
                    <a:pt x="211511" y="628892"/>
                    <a:pt x="271833" y="655584"/>
                    <a:pt x="198782" y="631234"/>
                  </a:cubicBezTo>
                  <a:cubicBezTo>
                    <a:pt x="180727" y="619197"/>
                    <a:pt x="145109" y="599206"/>
                    <a:pt x="132521" y="578226"/>
                  </a:cubicBezTo>
                  <a:cubicBezTo>
                    <a:pt x="119118" y="555888"/>
                    <a:pt x="110767" y="489624"/>
                    <a:pt x="106017" y="472208"/>
                  </a:cubicBezTo>
                  <a:cubicBezTo>
                    <a:pt x="98666" y="445254"/>
                    <a:pt x="99268" y="412450"/>
                    <a:pt x="79513" y="392695"/>
                  </a:cubicBezTo>
                  <a:cubicBezTo>
                    <a:pt x="15242" y="328424"/>
                    <a:pt x="40365" y="360478"/>
                    <a:pt x="0" y="299930"/>
                  </a:cubicBezTo>
                  <a:cubicBezTo>
                    <a:pt x="4417" y="282260"/>
                    <a:pt x="1874" y="261143"/>
                    <a:pt x="13252" y="246921"/>
                  </a:cubicBezTo>
                  <a:cubicBezTo>
                    <a:pt x="21978" y="236013"/>
                    <a:pt x="41030" y="240856"/>
                    <a:pt x="53008" y="233669"/>
                  </a:cubicBezTo>
                  <a:cubicBezTo>
                    <a:pt x="143968" y="179094"/>
                    <a:pt x="6641" y="231457"/>
                    <a:pt x="119269" y="193912"/>
                  </a:cubicBezTo>
                  <a:cubicBezTo>
                    <a:pt x="128104" y="185077"/>
                    <a:pt x="139346" y="178122"/>
                    <a:pt x="145774" y="167408"/>
                  </a:cubicBezTo>
                  <a:cubicBezTo>
                    <a:pt x="172433" y="122977"/>
                    <a:pt x="158398" y="46254"/>
                    <a:pt x="145774" y="8382"/>
                  </a:cubicBezTo>
                  <a:cubicBezTo>
                    <a:pt x="142980" y="0"/>
                    <a:pt x="128104" y="8382"/>
                    <a:pt x="119269" y="8382"/>
                  </a:cubicBezTo>
                </a:path>
              </a:pathLst>
            </a:custGeom>
            <a:ln w="571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Arial" charset="0"/>
              </a:endParaRPr>
            </a:p>
          </p:txBody>
        </p:sp>
      </p:grpSp>
      <p:grpSp>
        <p:nvGrpSpPr>
          <p:cNvPr id="78" name="Group 40"/>
          <p:cNvGrpSpPr>
            <a:grpSpLocks/>
          </p:cNvGrpSpPr>
          <p:nvPr/>
        </p:nvGrpSpPr>
        <p:grpSpPr bwMode="auto">
          <a:xfrm>
            <a:off x="2264568" y="4043363"/>
            <a:ext cx="1600200" cy="628650"/>
            <a:chOff x="1905000" y="4419600"/>
            <a:chExt cx="1600200" cy="628710"/>
          </a:xfrm>
        </p:grpSpPr>
        <p:sp>
          <p:nvSpPr>
            <p:cNvPr id="79" name="TextBox 78"/>
            <p:cNvSpPr txBox="1"/>
            <p:nvPr/>
          </p:nvSpPr>
          <p:spPr>
            <a:xfrm>
              <a:off x="1905000" y="4419600"/>
              <a:ext cx="1524000" cy="400088"/>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Arial" charset="0"/>
                </a:rPr>
                <a:t>Rebotar</a:t>
              </a:r>
            </a:p>
          </p:txBody>
        </p:sp>
        <p:sp>
          <p:nvSpPr>
            <p:cNvPr id="80" name="TextBox 79"/>
            <p:cNvSpPr txBox="1"/>
            <p:nvPr/>
          </p:nvSpPr>
          <p:spPr>
            <a:xfrm>
              <a:off x="1981200" y="4648222"/>
              <a:ext cx="1524000" cy="400088"/>
            </a:xfrm>
            <a:prstGeom prst="rect">
              <a:avLst/>
            </a:prstGeom>
            <a:noFill/>
          </p:spPr>
          <p:txBody>
            <a:bodyPr>
              <a:spAutoFit/>
            </a:bodyPr>
            <a:lstStyle/>
            <a:p>
              <a:pPr algn="ctr">
                <a:defRPr/>
              </a:pPr>
              <a:r>
                <a:rPr lang="en-US" sz="2000" dirty="0">
                  <a:solidFill>
                    <a:schemeClr val="bg1"/>
                  </a:solidFill>
                  <a:effectLst>
                    <a:outerShdw blurRad="38100" dist="38100" dir="2700000" algn="tl">
                      <a:srgbClr val="000000">
                        <a:alpha val="43137"/>
                      </a:srgbClr>
                    </a:outerShdw>
                  </a:effectLst>
                  <a:latin typeface="Arial" charset="0"/>
                </a:rPr>
                <a:t>Lanzar</a:t>
              </a:r>
            </a:p>
          </p:txBody>
        </p:sp>
      </p:grpSp>
      <p:pic>
        <p:nvPicPr>
          <p:cNvPr id="81" name="Picture 2" descr="http://downloads.clipart.com/23121592.jpg?t=1265205250&amp;h=e3c5eb8d1d19b18db2fbdb98a11a7052&amp;u=tipp"/>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65168" y="1376363"/>
            <a:ext cx="1333500" cy="12573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82" name="Picture 6" descr="http://downloads.clipart.com/8247392.jpg?t=1271130047&amp;h=360a552404760be142c849b7d4987858&amp;u=tipp"/>
          <p:cNvPicPr>
            <a:picLocks noChangeAspect="1" noChangeArrowheads="1"/>
          </p:cNvPicPr>
          <p:nvPr/>
        </p:nvPicPr>
        <p:blipFill>
          <a:blip r:embed="rId6"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736353" y="2967335"/>
            <a:ext cx="993775" cy="9937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83" name="Picture 8" descr="http://downloads.clipart.com/22515977.jpg?t=1271130096&amp;h=057d0f38a7bc1ecb8467e9f70bb6e596&amp;u=tipp"/>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5568" y="2824163"/>
            <a:ext cx="998538" cy="995363"/>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84" name="Picture 10" descr="http://downloads.clipart.com/9819369.jpg?t=1271130406&amp;h=a4e1df7ceb298d72a7201a5d729cc83b&amp;u=tipp"/>
          <p:cNvPicPr>
            <a:picLocks noChangeAspect="1" noChangeArrowheads="1"/>
          </p:cNvPicPr>
          <p:nvPr/>
        </p:nvPicPr>
        <p:blipFill>
          <a:blip r:embed="rId8" cstate="email">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69968" y="4348163"/>
            <a:ext cx="692150" cy="6889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85" name="Footer Placeholder 12"/>
          <p:cNvSpPr>
            <a:spLocks noGrp="1"/>
          </p:cNvSpPr>
          <p:nvPr>
            <p:ph type="ftr" sz="quarter" idx="10"/>
          </p:nvPr>
        </p:nvSpPr>
        <p:spPr>
          <a:xfrm>
            <a:off x="283368" y="6253163"/>
            <a:ext cx="1649805" cy="365125"/>
          </a:xfrm>
        </p:spPr>
        <p:txBody>
          <a:bodyPr/>
          <a:lstStyle/>
          <a:p>
            <a:pPr>
              <a:defRPr/>
            </a:pPr>
            <a:r>
              <a:rPr dirty="0"/>
              <a:t> Kentucky, HDI, KECTP </a:t>
            </a:r>
          </a:p>
        </p:txBody>
      </p:sp>
    </p:spTree>
    <p:extLst>
      <p:ext uri="{BB962C8B-B14F-4D97-AF65-F5344CB8AC3E}">
        <p14:creationId xmlns:p14="http://schemas.microsoft.com/office/powerpoint/2010/main" val="37473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childTnLst>
                                </p:cTn>
                              </p:par>
                              <p:par>
                                <p:cTn id="12" presetID="35" presetClass="emph" presetSubtype="0" fill="hold" nodeType="withEffect">
                                  <p:stCondLst>
                                    <p:cond delay="0"/>
                                  </p:stCondLst>
                                  <p:childTnLst>
                                    <p:anim calcmode="discrete" valueType="str">
                                      <p:cBhvr>
                                        <p:cTn id="13" dur="1000" fill="hold"/>
                                        <p:tgtEl>
                                          <p:spTgt spid="7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CONEXIÓN DEL CEREBRO</a:t>
            </a:r>
            <a:endParaRPr lang="es-ES" sz="2400" dirty="0">
              <a:solidFill>
                <a:schemeClr val="bg1"/>
              </a:solidFill>
              <a:latin typeface="Arial" charset="0"/>
              <a:cs typeface="Arial" charset="0"/>
            </a:endParaRPr>
          </a:p>
        </p:txBody>
      </p:sp>
      <p:sp>
        <p:nvSpPr>
          <p:cNvPr id="6" name="Rectangle 5"/>
          <p:cNvSpPr/>
          <p:nvPr/>
        </p:nvSpPr>
        <p:spPr>
          <a:xfrm>
            <a:off x="2147690" y="2118124"/>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2595903" y="2024362"/>
            <a:ext cx="4939674" cy="2031325"/>
          </a:xfrm>
          <a:prstGeom prst="rect">
            <a:avLst/>
          </a:prstGeom>
          <a:noFill/>
        </p:spPr>
        <p:txBody>
          <a:bodyPr wrap="square" rtlCol="0">
            <a:spAutoFit/>
          </a:bodyPr>
          <a:lstStyle/>
          <a:p>
            <a:r>
              <a:rPr lang="en-US" altLang="en-US" dirty="0">
                <a:solidFill>
                  <a:schemeClr val="bg1">
                    <a:lumMod val="50000"/>
                  </a:schemeClr>
                </a:solidFill>
                <a:latin typeface="Arial"/>
              </a:rPr>
              <a:t>EL cerebro hace conexiones entre las neuronas.</a:t>
            </a:r>
          </a:p>
          <a:p>
            <a:endParaRPr lang="es-ES" altLang="en-US" dirty="0">
              <a:solidFill>
                <a:schemeClr val="bg1">
                  <a:lumMod val="50000"/>
                </a:schemeClr>
              </a:solidFill>
              <a:latin typeface="Arial"/>
              <a:cs typeface="Arial"/>
            </a:endParaRPr>
          </a:p>
          <a:p>
            <a:r>
              <a:rPr lang="en-US" altLang="en-US" dirty="0">
                <a:solidFill>
                  <a:schemeClr val="bg1">
                    <a:lumMod val="50000"/>
                  </a:schemeClr>
                </a:solidFill>
                <a:latin typeface="Arial"/>
              </a:rPr>
              <a:t>Las experiencias fortalecen las conexiones y crean redes neuronales. </a:t>
            </a:r>
            <a:endParaRPr lang="es-ES" altLang="en-US" dirty="0">
              <a:solidFill>
                <a:schemeClr val="bg1">
                  <a:lumMod val="50000"/>
                </a:schemeClr>
              </a:solidFill>
              <a:latin typeface="Arial"/>
              <a:cs typeface="Arial"/>
            </a:endParaRPr>
          </a:p>
          <a:p>
            <a:endParaRPr lang="es-ES" altLang="en-US" dirty="0">
              <a:solidFill>
                <a:schemeClr val="bg1">
                  <a:lumMod val="50000"/>
                </a:schemeClr>
              </a:solidFill>
              <a:latin typeface="Arial"/>
              <a:cs typeface="Arial"/>
            </a:endParaRPr>
          </a:p>
          <a:p>
            <a:r>
              <a:rPr lang="en-US" altLang="en-US" dirty="0">
                <a:solidFill>
                  <a:schemeClr val="bg1">
                    <a:lumMod val="50000"/>
                  </a:schemeClr>
                </a:solidFill>
                <a:latin typeface="Arial"/>
              </a:rPr>
              <a:t>Las conexiones no utilizadas se reducen, lo que hace que el cerebro sea más eficiente.</a:t>
            </a:r>
          </a:p>
        </p:txBody>
      </p:sp>
      <p:sp>
        <p:nvSpPr>
          <p:cNvPr id="10" name="Rectangle 9"/>
          <p:cNvSpPr/>
          <p:nvPr/>
        </p:nvSpPr>
        <p:spPr>
          <a:xfrm>
            <a:off x="2147690" y="292522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1" name="Rectangle 10"/>
          <p:cNvSpPr/>
          <p:nvPr/>
        </p:nvSpPr>
        <p:spPr>
          <a:xfrm>
            <a:off x="2178699" y="3787090"/>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28820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410060950.jpg"/>
          <p:cNvPicPr>
            <a:picLocks noChangeAspect="1"/>
          </p:cNvPicPr>
          <p:nvPr/>
        </p:nvPicPr>
        <p:blipFill rotWithShape="1">
          <a:blip r:embed="rId3">
            <a:extLst>
              <a:ext uri="{28A0092B-C50C-407E-A947-70E740481C1C}">
                <a14:useLocalDpi xmlns:a14="http://schemas.microsoft.com/office/drawing/2010/main" val="0"/>
              </a:ext>
            </a:extLst>
          </a:blip>
          <a:srcRect r="9203"/>
          <a:stretch/>
        </p:blipFill>
        <p:spPr>
          <a:xfrm>
            <a:off x="-1" y="0"/>
            <a:ext cx="9335633" cy="6858000"/>
          </a:xfrm>
          <a:prstGeom prst="rect">
            <a:avLst/>
          </a:prstGeom>
        </p:spPr>
      </p:pic>
    </p:spTree>
    <p:extLst>
      <p:ext uri="{BB962C8B-B14F-4D97-AF65-F5344CB8AC3E}">
        <p14:creationId xmlns:p14="http://schemas.microsoft.com/office/powerpoint/2010/main" val="2160020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dirty="0"/>
          </a:p>
        </p:txBody>
      </p:sp>
      <p:sp>
        <p:nvSpPr>
          <p:cNvPr id="30722" name="Content Placeholder 2"/>
          <p:cNvSpPr>
            <a:spLocks noGrp="1"/>
          </p:cNvSpPr>
          <p:nvPr>
            <p:ph idx="1"/>
          </p:nvPr>
        </p:nvSpPr>
        <p:spPr/>
        <p:txBody>
          <a:bodyPr/>
          <a:lstStyle/>
          <a:p>
            <a:endParaRPr lang="en-US" dirty="0"/>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547688" y="712053"/>
            <a:ext cx="4784633" cy="8309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none">
            <a:spAutoFit/>
          </a:bodyPr>
          <a:lstStyle/>
          <a:p>
            <a:r>
              <a:rPr lang="en-US" sz="2400" dirty="0">
                <a:solidFill>
                  <a:schemeClr val="bg1"/>
                </a:solidFill>
                <a:latin typeface="Arial" charset="0"/>
              </a:rPr>
              <a:t>EL CEREBRO “PODA” LAS </a:t>
            </a:r>
          </a:p>
          <a:p>
            <a:r>
              <a:rPr lang="en-US" sz="2400" dirty="0">
                <a:solidFill>
                  <a:schemeClr val="bg1"/>
                </a:solidFill>
                <a:latin typeface="Arial" charset="0"/>
              </a:rPr>
              <a:t>CONEXIONES NEURONALES NO UTILIZADAS</a:t>
            </a: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pic>
        <p:nvPicPr>
          <p:cNvPr id="164"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360549" y="1683201"/>
            <a:ext cx="7873157" cy="4718715"/>
          </a:xfrm>
          <a:prstGeom prst="rect">
            <a:avLst/>
          </a:prstGeom>
        </p:spPr>
      </p:pic>
      <p:sp>
        <p:nvSpPr>
          <p:cNvPr id="165" name="Freeform 164"/>
          <p:cNvSpPr/>
          <p:nvPr/>
        </p:nvSpPr>
        <p:spPr>
          <a:xfrm>
            <a:off x="4722393" y="2404389"/>
            <a:ext cx="971602" cy="428480"/>
          </a:xfrm>
          <a:custGeom>
            <a:avLst/>
            <a:gdLst>
              <a:gd name="connsiteX0" fmla="*/ 0 w 1077539"/>
              <a:gd name="connsiteY0" fmla="*/ 474785 h 474785"/>
              <a:gd name="connsiteX1" fmla="*/ 52754 w 1077539"/>
              <a:gd name="connsiteY1" fmla="*/ 457200 h 474785"/>
              <a:gd name="connsiteX2" fmla="*/ 105508 w 1077539"/>
              <a:gd name="connsiteY2" fmla="*/ 422031 h 474785"/>
              <a:gd name="connsiteX3" fmla="*/ 211016 w 1077539"/>
              <a:gd name="connsiteY3" fmla="*/ 386862 h 474785"/>
              <a:gd name="connsiteX4" fmla="*/ 334108 w 1077539"/>
              <a:gd name="connsiteY4" fmla="*/ 404446 h 474785"/>
              <a:gd name="connsiteX5" fmla="*/ 386862 w 1077539"/>
              <a:gd name="connsiteY5" fmla="*/ 422031 h 474785"/>
              <a:gd name="connsiteX6" fmla="*/ 633046 w 1077539"/>
              <a:gd name="connsiteY6" fmla="*/ 404446 h 474785"/>
              <a:gd name="connsiteX7" fmla="*/ 685800 w 1077539"/>
              <a:gd name="connsiteY7" fmla="*/ 386862 h 474785"/>
              <a:gd name="connsiteX8" fmla="*/ 756139 w 1077539"/>
              <a:gd name="connsiteY8" fmla="*/ 316523 h 474785"/>
              <a:gd name="connsiteX9" fmla="*/ 808893 w 1077539"/>
              <a:gd name="connsiteY9" fmla="*/ 228600 h 474785"/>
              <a:gd name="connsiteX10" fmla="*/ 861646 w 1077539"/>
              <a:gd name="connsiteY10" fmla="*/ 211016 h 474785"/>
              <a:gd name="connsiteX11" fmla="*/ 896816 w 1077539"/>
              <a:gd name="connsiteY11" fmla="*/ 175846 h 474785"/>
              <a:gd name="connsiteX12" fmla="*/ 949570 w 1077539"/>
              <a:gd name="connsiteY12" fmla="*/ 158262 h 474785"/>
              <a:gd name="connsiteX13" fmla="*/ 1019908 w 1077539"/>
              <a:gd name="connsiteY13" fmla="*/ 52754 h 474785"/>
              <a:gd name="connsiteX14" fmla="*/ 1072662 w 1077539"/>
              <a:gd name="connsiteY14" fmla="*/ 0 h 47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7539" h="474785">
                <a:moveTo>
                  <a:pt x="0" y="474785"/>
                </a:moveTo>
                <a:cubicBezTo>
                  <a:pt x="17585" y="468923"/>
                  <a:pt x="36175" y="465490"/>
                  <a:pt x="52754" y="457200"/>
                </a:cubicBezTo>
                <a:cubicBezTo>
                  <a:pt x="71657" y="447749"/>
                  <a:pt x="86195" y="430614"/>
                  <a:pt x="105508" y="422031"/>
                </a:cubicBezTo>
                <a:cubicBezTo>
                  <a:pt x="139385" y="406975"/>
                  <a:pt x="211016" y="386862"/>
                  <a:pt x="211016" y="386862"/>
                </a:cubicBezTo>
                <a:cubicBezTo>
                  <a:pt x="252047" y="392723"/>
                  <a:pt x="293466" y="396318"/>
                  <a:pt x="334108" y="404446"/>
                </a:cubicBezTo>
                <a:cubicBezTo>
                  <a:pt x="352284" y="408081"/>
                  <a:pt x="368326" y="422031"/>
                  <a:pt x="386862" y="422031"/>
                </a:cubicBezTo>
                <a:cubicBezTo>
                  <a:pt x="469132" y="422031"/>
                  <a:pt x="550985" y="410308"/>
                  <a:pt x="633046" y="404446"/>
                </a:cubicBezTo>
                <a:cubicBezTo>
                  <a:pt x="650631" y="398585"/>
                  <a:pt x="670717" y="397636"/>
                  <a:pt x="685800" y="386862"/>
                </a:cubicBezTo>
                <a:cubicBezTo>
                  <a:pt x="712782" y="367589"/>
                  <a:pt x="756139" y="316523"/>
                  <a:pt x="756139" y="316523"/>
                </a:cubicBezTo>
                <a:cubicBezTo>
                  <a:pt x="769971" y="275028"/>
                  <a:pt x="768662" y="252739"/>
                  <a:pt x="808893" y="228600"/>
                </a:cubicBezTo>
                <a:cubicBezTo>
                  <a:pt x="824787" y="219064"/>
                  <a:pt x="844062" y="216877"/>
                  <a:pt x="861646" y="211016"/>
                </a:cubicBezTo>
                <a:cubicBezTo>
                  <a:pt x="873369" y="199293"/>
                  <a:pt x="882599" y="184376"/>
                  <a:pt x="896816" y="175846"/>
                </a:cubicBezTo>
                <a:cubicBezTo>
                  <a:pt x="912710" y="166309"/>
                  <a:pt x="936463" y="171369"/>
                  <a:pt x="949570" y="158262"/>
                </a:cubicBezTo>
                <a:cubicBezTo>
                  <a:pt x="979458" y="128374"/>
                  <a:pt x="984739" y="76200"/>
                  <a:pt x="1019908" y="52754"/>
                </a:cubicBezTo>
                <a:cubicBezTo>
                  <a:pt x="1077539" y="14334"/>
                  <a:pt x="1072662" y="38719"/>
                  <a:pt x="1072662" y="0"/>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66" name="Freeform 165"/>
          <p:cNvSpPr/>
          <p:nvPr/>
        </p:nvSpPr>
        <p:spPr>
          <a:xfrm>
            <a:off x="2794252" y="2215834"/>
            <a:ext cx="767252" cy="859300"/>
          </a:xfrm>
          <a:custGeom>
            <a:avLst/>
            <a:gdLst>
              <a:gd name="connsiteX0" fmla="*/ 0 w 967154"/>
              <a:gd name="connsiteY0" fmla="*/ 0 h 1143000"/>
              <a:gd name="connsiteX1" fmla="*/ 70338 w 967154"/>
              <a:gd name="connsiteY1" fmla="*/ 140677 h 1143000"/>
              <a:gd name="connsiteX2" fmla="*/ 87923 w 967154"/>
              <a:gd name="connsiteY2" fmla="*/ 193431 h 1143000"/>
              <a:gd name="connsiteX3" fmla="*/ 158261 w 967154"/>
              <a:gd name="connsiteY3" fmla="*/ 281354 h 1143000"/>
              <a:gd name="connsiteX4" fmla="*/ 193431 w 967154"/>
              <a:gd name="connsiteY4" fmla="*/ 386861 h 1143000"/>
              <a:gd name="connsiteX5" fmla="*/ 263769 w 967154"/>
              <a:gd name="connsiteY5" fmla="*/ 474784 h 1143000"/>
              <a:gd name="connsiteX6" fmla="*/ 334108 w 967154"/>
              <a:gd name="connsiteY6" fmla="*/ 545123 h 1143000"/>
              <a:gd name="connsiteX7" fmla="*/ 369277 w 967154"/>
              <a:gd name="connsiteY7" fmla="*/ 597877 h 1143000"/>
              <a:gd name="connsiteX8" fmla="*/ 527538 w 967154"/>
              <a:gd name="connsiteY8" fmla="*/ 668215 h 1143000"/>
              <a:gd name="connsiteX9" fmla="*/ 580292 w 967154"/>
              <a:gd name="connsiteY9" fmla="*/ 685800 h 1143000"/>
              <a:gd name="connsiteX10" fmla="*/ 826477 w 967154"/>
              <a:gd name="connsiteY10" fmla="*/ 685800 h 1143000"/>
              <a:gd name="connsiteX11" fmla="*/ 861646 w 967154"/>
              <a:gd name="connsiteY11" fmla="*/ 738554 h 1143000"/>
              <a:gd name="connsiteX12" fmla="*/ 896815 w 967154"/>
              <a:gd name="connsiteY12" fmla="*/ 844061 h 1143000"/>
              <a:gd name="connsiteX13" fmla="*/ 931985 w 967154"/>
              <a:gd name="connsiteY13" fmla="*/ 949569 h 1143000"/>
              <a:gd name="connsiteX14" fmla="*/ 949569 w 967154"/>
              <a:gd name="connsiteY14" fmla="*/ 1002323 h 1143000"/>
              <a:gd name="connsiteX15" fmla="*/ 967154 w 967154"/>
              <a:gd name="connsiteY15" fmla="*/ 1055077 h 1143000"/>
              <a:gd name="connsiteX16" fmla="*/ 949569 w 967154"/>
              <a:gd name="connsiteY16" fmla="*/ 1125415 h 1143000"/>
              <a:gd name="connsiteX17" fmla="*/ 896815 w 967154"/>
              <a:gd name="connsiteY17" fmla="*/ 1143000 h 1143000"/>
              <a:gd name="connsiteX18" fmla="*/ 633046 w 967154"/>
              <a:gd name="connsiteY18" fmla="*/ 1125415 h 1143000"/>
              <a:gd name="connsiteX19" fmla="*/ 527538 w 967154"/>
              <a:gd name="connsiteY19" fmla="*/ 1090246 h 1143000"/>
              <a:gd name="connsiteX20" fmla="*/ 474785 w 967154"/>
              <a:gd name="connsiteY20" fmla="*/ 1072661 h 1143000"/>
              <a:gd name="connsiteX21" fmla="*/ 404446 w 967154"/>
              <a:gd name="connsiteY21" fmla="*/ 1055077 h 1143000"/>
              <a:gd name="connsiteX22" fmla="*/ 298938 w 967154"/>
              <a:gd name="connsiteY22" fmla="*/ 1019907 h 1143000"/>
              <a:gd name="connsiteX23" fmla="*/ 246185 w 967154"/>
              <a:gd name="connsiteY23" fmla="*/ 1002323 h 1143000"/>
              <a:gd name="connsiteX24" fmla="*/ 105508 w 967154"/>
              <a:gd name="connsiteY24" fmla="*/ 1019907 h 1143000"/>
              <a:gd name="connsiteX25" fmla="*/ 70338 w 967154"/>
              <a:gd name="connsiteY25" fmla="*/ 1055077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7154" h="1143000">
                <a:moveTo>
                  <a:pt x="0" y="0"/>
                </a:moveTo>
                <a:cubicBezTo>
                  <a:pt x="40412" y="121235"/>
                  <a:pt x="8956" y="79293"/>
                  <a:pt x="70338" y="140677"/>
                </a:cubicBezTo>
                <a:cubicBezTo>
                  <a:pt x="76200" y="158262"/>
                  <a:pt x="79633" y="176852"/>
                  <a:pt x="87923" y="193431"/>
                </a:cubicBezTo>
                <a:cubicBezTo>
                  <a:pt x="110105" y="237794"/>
                  <a:pt x="125551" y="248643"/>
                  <a:pt x="158261" y="281354"/>
                </a:cubicBezTo>
                <a:cubicBezTo>
                  <a:pt x="169984" y="316523"/>
                  <a:pt x="167218" y="360647"/>
                  <a:pt x="193431" y="386861"/>
                </a:cubicBezTo>
                <a:cubicBezTo>
                  <a:pt x="313164" y="506598"/>
                  <a:pt x="130656" y="319487"/>
                  <a:pt x="263769" y="474784"/>
                </a:cubicBezTo>
                <a:cubicBezTo>
                  <a:pt x="285348" y="499959"/>
                  <a:pt x="315715" y="517534"/>
                  <a:pt x="334108" y="545123"/>
                </a:cubicBezTo>
                <a:cubicBezTo>
                  <a:pt x="345831" y="562708"/>
                  <a:pt x="354333" y="582933"/>
                  <a:pt x="369277" y="597877"/>
                </a:cubicBezTo>
                <a:cubicBezTo>
                  <a:pt x="411076" y="639676"/>
                  <a:pt x="475304" y="650803"/>
                  <a:pt x="527538" y="668215"/>
                </a:cubicBezTo>
                <a:lnTo>
                  <a:pt x="580292" y="685800"/>
                </a:lnTo>
                <a:cubicBezTo>
                  <a:pt x="583293" y="685527"/>
                  <a:pt x="772108" y="642304"/>
                  <a:pt x="826477" y="685800"/>
                </a:cubicBezTo>
                <a:cubicBezTo>
                  <a:pt x="842980" y="699002"/>
                  <a:pt x="853063" y="719241"/>
                  <a:pt x="861646" y="738554"/>
                </a:cubicBezTo>
                <a:cubicBezTo>
                  <a:pt x="876702" y="772430"/>
                  <a:pt x="885092" y="808892"/>
                  <a:pt x="896815" y="844061"/>
                </a:cubicBezTo>
                <a:lnTo>
                  <a:pt x="931985" y="949569"/>
                </a:lnTo>
                <a:lnTo>
                  <a:pt x="949569" y="1002323"/>
                </a:lnTo>
                <a:lnTo>
                  <a:pt x="967154" y="1055077"/>
                </a:lnTo>
                <a:cubicBezTo>
                  <a:pt x="961292" y="1078523"/>
                  <a:pt x="964666" y="1106543"/>
                  <a:pt x="949569" y="1125415"/>
                </a:cubicBezTo>
                <a:cubicBezTo>
                  <a:pt x="937990" y="1139889"/>
                  <a:pt x="915351" y="1143000"/>
                  <a:pt x="896815" y="1143000"/>
                </a:cubicBezTo>
                <a:cubicBezTo>
                  <a:pt x="808697" y="1143000"/>
                  <a:pt x="720969" y="1131277"/>
                  <a:pt x="633046" y="1125415"/>
                </a:cubicBezTo>
                <a:lnTo>
                  <a:pt x="527538" y="1090246"/>
                </a:lnTo>
                <a:cubicBezTo>
                  <a:pt x="509954" y="1084384"/>
                  <a:pt x="492767" y="1077156"/>
                  <a:pt x="474785" y="1072661"/>
                </a:cubicBezTo>
                <a:cubicBezTo>
                  <a:pt x="451339" y="1066800"/>
                  <a:pt x="427595" y="1062022"/>
                  <a:pt x="404446" y="1055077"/>
                </a:cubicBezTo>
                <a:cubicBezTo>
                  <a:pt x="368938" y="1044425"/>
                  <a:pt x="334107" y="1031630"/>
                  <a:pt x="298938" y="1019907"/>
                </a:cubicBezTo>
                <a:lnTo>
                  <a:pt x="246185" y="1002323"/>
                </a:lnTo>
                <a:cubicBezTo>
                  <a:pt x="199293" y="1008184"/>
                  <a:pt x="150772" y="1006328"/>
                  <a:pt x="105508" y="1019907"/>
                </a:cubicBezTo>
                <a:cubicBezTo>
                  <a:pt x="89628" y="1024671"/>
                  <a:pt x="70338" y="1055077"/>
                  <a:pt x="70338" y="1055077"/>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67" name="Freeform 166"/>
          <p:cNvSpPr/>
          <p:nvPr/>
        </p:nvSpPr>
        <p:spPr>
          <a:xfrm>
            <a:off x="3183237" y="1662450"/>
            <a:ext cx="494398" cy="1923139"/>
          </a:xfrm>
          <a:custGeom>
            <a:avLst/>
            <a:gdLst>
              <a:gd name="connsiteX0" fmla="*/ 459987 w 547248"/>
              <a:gd name="connsiteY0" fmla="*/ 20315 h 2130469"/>
              <a:gd name="connsiteX1" fmla="*/ 495157 w 547248"/>
              <a:gd name="connsiteY1" fmla="*/ 618192 h 2130469"/>
              <a:gd name="connsiteX2" fmla="*/ 512741 w 547248"/>
              <a:gd name="connsiteY2" fmla="*/ 670946 h 2130469"/>
              <a:gd name="connsiteX3" fmla="*/ 530326 w 547248"/>
              <a:gd name="connsiteY3" fmla="*/ 758869 h 2130469"/>
              <a:gd name="connsiteX4" fmla="*/ 477572 w 547248"/>
              <a:gd name="connsiteY4" fmla="*/ 1022638 h 2130469"/>
              <a:gd name="connsiteX5" fmla="*/ 424818 w 547248"/>
              <a:gd name="connsiteY5" fmla="*/ 1040223 h 2130469"/>
              <a:gd name="connsiteX6" fmla="*/ 372064 w 547248"/>
              <a:gd name="connsiteY6" fmla="*/ 1092977 h 2130469"/>
              <a:gd name="connsiteX7" fmla="*/ 319310 w 547248"/>
              <a:gd name="connsiteY7" fmla="*/ 1128146 h 2130469"/>
              <a:gd name="connsiteX8" fmla="*/ 284141 w 547248"/>
              <a:gd name="connsiteY8" fmla="*/ 1180900 h 2130469"/>
              <a:gd name="connsiteX9" fmla="*/ 231387 w 547248"/>
              <a:gd name="connsiteY9" fmla="*/ 1268823 h 2130469"/>
              <a:gd name="connsiteX10" fmla="*/ 213803 w 547248"/>
              <a:gd name="connsiteY10" fmla="*/ 1321577 h 2130469"/>
              <a:gd name="connsiteX11" fmla="*/ 143464 w 547248"/>
              <a:gd name="connsiteY11" fmla="*/ 1409500 h 2130469"/>
              <a:gd name="connsiteX12" fmla="*/ 55541 w 547248"/>
              <a:gd name="connsiteY12" fmla="*/ 1497423 h 2130469"/>
              <a:gd name="connsiteX13" fmla="*/ 2787 w 547248"/>
              <a:gd name="connsiteY13" fmla="*/ 1690854 h 2130469"/>
              <a:gd name="connsiteX14" fmla="*/ 37957 w 547248"/>
              <a:gd name="connsiteY14" fmla="*/ 1972208 h 2130469"/>
              <a:gd name="connsiteX15" fmla="*/ 73126 w 547248"/>
              <a:gd name="connsiteY15" fmla="*/ 2024961 h 2130469"/>
              <a:gd name="connsiteX16" fmla="*/ 108295 w 547248"/>
              <a:gd name="connsiteY16" fmla="*/ 2060131 h 2130469"/>
              <a:gd name="connsiteX17" fmla="*/ 90710 w 547248"/>
              <a:gd name="connsiteY17" fmla="*/ 2130469 h 213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7248" h="2130469">
                <a:moveTo>
                  <a:pt x="459987" y="20315"/>
                </a:moveTo>
                <a:cubicBezTo>
                  <a:pt x="536918" y="251102"/>
                  <a:pt x="458793" y="0"/>
                  <a:pt x="495157" y="618192"/>
                </a:cubicBezTo>
                <a:cubicBezTo>
                  <a:pt x="496245" y="636696"/>
                  <a:pt x="508245" y="652964"/>
                  <a:pt x="512741" y="670946"/>
                </a:cubicBezTo>
                <a:cubicBezTo>
                  <a:pt x="519990" y="699942"/>
                  <a:pt x="524464" y="729561"/>
                  <a:pt x="530326" y="758869"/>
                </a:cubicBezTo>
                <a:cubicBezTo>
                  <a:pt x="526500" y="804785"/>
                  <a:pt x="547248" y="966897"/>
                  <a:pt x="477572" y="1022638"/>
                </a:cubicBezTo>
                <a:cubicBezTo>
                  <a:pt x="463098" y="1034217"/>
                  <a:pt x="442403" y="1034361"/>
                  <a:pt x="424818" y="1040223"/>
                </a:cubicBezTo>
                <a:cubicBezTo>
                  <a:pt x="407233" y="1057808"/>
                  <a:pt x="391169" y="1077057"/>
                  <a:pt x="372064" y="1092977"/>
                </a:cubicBezTo>
                <a:cubicBezTo>
                  <a:pt x="355828" y="1106507"/>
                  <a:pt x="334254" y="1113202"/>
                  <a:pt x="319310" y="1128146"/>
                </a:cubicBezTo>
                <a:cubicBezTo>
                  <a:pt x="304366" y="1143090"/>
                  <a:pt x="295864" y="1163315"/>
                  <a:pt x="284141" y="1180900"/>
                </a:cubicBezTo>
                <a:cubicBezTo>
                  <a:pt x="234329" y="1330343"/>
                  <a:pt x="303801" y="1148133"/>
                  <a:pt x="231387" y="1268823"/>
                </a:cubicBezTo>
                <a:cubicBezTo>
                  <a:pt x="221850" y="1284717"/>
                  <a:pt x="222092" y="1304998"/>
                  <a:pt x="213803" y="1321577"/>
                </a:cubicBezTo>
                <a:cubicBezTo>
                  <a:pt x="177720" y="1393745"/>
                  <a:pt x="187081" y="1354979"/>
                  <a:pt x="143464" y="1409500"/>
                </a:cubicBezTo>
                <a:cubicBezTo>
                  <a:pt x="76473" y="1493238"/>
                  <a:pt x="145978" y="1437132"/>
                  <a:pt x="55541" y="1497423"/>
                </a:cubicBezTo>
                <a:cubicBezTo>
                  <a:pt x="10921" y="1631285"/>
                  <a:pt x="27643" y="1566579"/>
                  <a:pt x="2787" y="1690854"/>
                </a:cubicBezTo>
                <a:cubicBezTo>
                  <a:pt x="6144" y="1734490"/>
                  <a:pt x="0" y="1896294"/>
                  <a:pt x="37957" y="1972208"/>
                </a:cubicBezTo>
                <a:cubicBezTo>
                  <a:pt x="47408" y="1991111"/>
                  <a:pt x="59924" y="2008458"/>
                  <a:pt x="73126" y="2024961"/>
                </a:cubicBezTo>
                <a:cubicBezTo>
                  <a:pt x="83483" y="2037907"/>
                  <a:pt x="96572" y="2048408"/>
                  <a:pt x="108295" y="2060131"/>
                </a:cubicBezTo>
                <a:lnTo>
                  <a:pt x="90710" y="2130469"/>
                </a:ln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68" name="Freeform 167"/>
          <p:cNvSpPr/>
          <p:nvPr/>
        </p:nvSpPr>
        <p:spPr>
          <a:xfrm>
            <a:off x="4114916" y="1870119"/>
            <a:ext cx="1507559" cy="1242446"/>
          </a:xfrm>
          <a:custGeom>
            <a:avLst/>
            <a:gdLst>
              <a:gd name="connsiteX0" fmla="*/ 1670539 w 1670539"/>
              <a:gd name="connsiteY0" fmla="*/ 530585 h 1376501"/>
              <a:gd name="connsiteX1" fmla="*/ 1547446 w 1670539"/>
              <a:gd name="connsiteY1" fmla="*/ 513001 h 1376501"/>
              <a:gd name="connsiteX2" fmla="*/ 1441939 w 1670539"/>
              <a:gd name="connsiteY2" fmla="*/ 477832 h 1376501"/>
              <a:gd name="connsiteX3" fmla="*/ 1406769 w 1670539"/>
              <a:gd name="connsiteY3" fmla="*/ 442662 h 1376501"/>
              <a:gd name="connsiteX4" fmla="*/ 1230923 w 1670539"/>
              <a:gd name="connsiteY4" fmla="*/ 389909 h 1376501"/>
              <a:gd name="connsiteX5" fmla="*/ 1195754 w 1670539"/>
              <a:gd name="connsiteY5" fmla="*/ 354739 h 1376501"/>
              <a:gd name="connsiteX6" fmla="*/ 1160585 w 1670539"/>
              <a:gd name="connsiteY6" fmla="*/ 301985 h 1376501"/>
              <a:gd name="connsiteX7" fmla="*/ 1055077 w 1670539"/>
              <a:gd name="connsiteY7" fmla="*/ 249232 h 1376501"/>
              <a:gd name="connsiteX8" fmla="*/ 967154 w 1670539"/>
              <a:gd name="connsiteY8" fmla="*/ 178893 h 1376501"/>
              <a:gd name="connsiteX9" fmla="*/ 914400 w 1670539"/>
              <a:gd name="connsiteY9" fmla="*/ 161309 h 1376501"/>
              <a:gd name="connsiteX10" fmla="*/ 879231 w 1670539"/>
              <a:gd name="connsiteY10" fmla="*/ 126139 h 1376501"/>
              <a:gd name="connsiteX11" fmla="*/ 808892 w 1670539"/>
              <a:gd name="connsiteY11" fmla="*/ 108555 h 1376501"/>
              <a:gd name="connsiteX12" fmla="*/ 756139 w 1670539"/>
              <a:gd name="connsiteY12" fmla="*/ 90970 h 1376501"/>
              <a:gd name="connsiteX13" fmla="*/ 685800 w 1670539"/>
              <a:gd name="connsiteY13" fmla="*/ 3047 h 1376501"/>
              <a:gd name="connsiteX14" fmla="*/ 633046 w 1670539"/>
              <a:gd name="connsiteY14" fmla="*/ 20632 h 1376501"/>
              <a:gd name="connsiteX15" fmla="*/ 597877 w 1670539"/>
              <a:gd name="connsiteY15" fmla="*/ 73385 h 1376501"/>
              <a:gd name="connsiteX16" fmla="*/ 562708 w 1670539"/>
              <a:gd name="connsiteY16" fmla="*/ 108555 h 1376501"/>
              <a:gd name="connsiteX17" fmla="*/ 545123 w 1670539"/>
              <a:gd name="connsiteY17" fmla="*/ 161309 h 1376501"/>
              <a:gd name="connsiteX18" fmla="*/ 509954 w 1670539"/>
              <a:gd name="connsiteY18" fmla="*/ 214062 h 1376501"/>
              <a:gd name="connsiteX19" fmla="*/ 457200 w 1670539"/>
              <a:gd name="connsiteY19" fmla="*/ 319570 h 1376501"/>
              <a:gd name="connsiteX20" fmla="*/ 422031 w 1670539"/>
              <a:gd name="connsiteY20" fmla="*/ 425078 h 1376501"/>
              <a:gd name="connsiteX21" fmla="*/ 404446 w 1670539"/>
              <a:gd name="connsiteY21" fmla="*/ 477832 h 1376501"/>
              <a:gd name="connsiteX22" fmla="*/ 369277 w 1670539"/>
              <a:gd name="connsiteY22" fmla="*/ 530585 h 1376501"/>
              <a:gd name="connsiteX23" fmla="*/ 334108 w 1670539"/>
              <a:gd name="connsiteY23" fmla="*/ 653678 h 1376501"/>
              <a:gd name="connsiteX24" fmla="*/ 316523 w 1670539"/>
              <a:gd name="connsiteY24" fmla="*/ 811939 h 1376501"/>
              <a:gd name="connsiteX25" fmla="*/ 281354 w 1670539"/>
              <a:gd name="connsiteY25" fmla="*/ 864693 h 1376501"/>
              <a:gd name="connsiteX26" fmla="*/ 263769 w 1670539"/>
              <a:gd name="connsiteY26" fmla="*/ 917447 h 1376501"/>
              <a:gd name="connsiteX27" fmla="*/ 263769 w 1670539"/>
              <a:gd name="connsiteY27" fmla="*/ 1269139 h 1376501"/>
              <a:gd name="connsiteX28" fmla="*/ 228600 w 1670539"/>
              <a:gd name="connsiteY28" fmla="*/ 1304309 h 1376501"/>
              <a:gd name="connsiteX29" fmla="*/ 123092 w 1670539"/>
              <a:gd name="connsiteY29" fmla="*/ 1339478 h 1376501"/>
              <a:gd name="connsiteX30" fmla="*/ 70339 w 1670539"/>
              <a:gd name="connsiteY30" fmla="*/ 1357062 h 1376501"/>
              <a:gd name="connsiteX31" fmla="*/ 0 w 1670539"/>
              <a:gd name="connsiteY31" fmla="*/ 1374647 h 137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670539" h="1376501">
                <a:moveTo>
                  <a:pt x="1670539" y="530585"/>
                </a:moveTo>
                <a:cubicBezTo>
                  <a:pt x="1629508" y="524724"/>
                  <a:pt x="1587832" y="522321"/>
                  <a:pt x="1547446" y="513001"/>
                </a:cubicBezTo>
                <a:cubicBezTo>
                  <a:pt x="1511324" y="504665"/>
                  <a:pt x="1441939" y="477832"/>
                  <a:pt x="1441939" y="477832"/>
                </a:cubicBezTo>
                <a:cubicBezTo>
                  <a:pt x="1430216" y="466109"/>
                  <a:pt x="1421598" y="450077"/>
                  <a:pt x="1406769" y="442662"/>
                </a:cubicBezTo>
                <a:cubicBezTo>
                  <a:pt x="1363954" y="421255"/>
                  <a:pt x="1281409" y="402530"/>
                  <a:pt x="1230923" y="389909"/>
                </a:cubicBezTo>
                <a:cubicBezTo>
                  <a:pt x="1219200" y="378186"/>
                  <a:pt x="1206111" y="367685"/>
                  <a:pt x="1195754" y="354739"/>
                </a:cubicBezTo>
                <a:cubicBezTo>
                  <a:pt x="1182552" y="338236"/>
                  <a:pt x="1175529" y="316929"/>
                  <a:pt x="1160585" y="301985"/>
                </a:cubicBezTo>
                <a:cubicBezTo>
                  <a:pt x="1126497" y="267897"/>
                  <a:pt x="1097983" y="263534"/>
                  <a:pt x="1055077" y="249232"/>
                </a:cubicBezTo>
                <a:cubicBezTo>
                  <a:pt x="1022365" y="216519"/>
                  <a:pt x="1011521" y="201076"/>
                  <a:pt x="967154" y="178893"/>
                </a:cubicBezTo>
                <a:cubicBezTo>
                  <a:pt x="950575" y="170604"/>
                  <a:pt x="931985" y="167170"/>
                  <a:pt x="914400" y="161309"/>
                </a:cubicBezTo>
                <a:cubicBezTo>
                  <a:pt x="902677" y="149586"/>
                  <a:pt x="894060" y="133553"/>
                  <a:pt x="879231" y="126139"/>
                </a:cubicBezTo>
                <a:cubicBezTo>
                  <a:pt x="857615" y="115331"/>
                  <a:pt x="832130" y="115194"/>
                  <a:pt x="808892" y="108555"/>
                </a:cubicBezTo>
                <a:cubicBezTo>
                  <a:pt x="791070" y="103463"/>
                  <a:pt x="773723" y="96832"/>
                  <a:pt x="756139" y="90970"/>
                </a:cubicBezTo>
                <a:cubicBezTo>
                  <a:pt x="742423" y="49823"/>
                  <a:pt x="741945" y="12404"/>
                  <a:pt x="685800" y="3047"/>
                </a:cubicBezTo>
                <a:cubicBezTo>
                  <a:pt x="667516" y="0"/>
                  <a:pt x="650631" y="14770"/>
                  <a:pt x="633046" y="20632"/>
                </a:cubicBezTo>
                <a:cubicBezTo>
                  <a:pt x="621323" y="38216"/>
                  <a:pt x="611079" y="56882"/>
                  <a:pt x="597877" y="73385"/>
                </a:cubicBezTo>
                <a:cubicBezTo>
                  <a:pt x="587520" y="86331"/>
                  <a:pt x="571238" y="94339"/>
                  <a:pt x="562708" y="108555"/>
                </a:cubicBezTo>
                <a:cubicBezTo>
                  <a:pt x="553171" y="124449"/>
                  <a:pt x="553413" y="144730"/>
                  <a:pt x="545123" y="161309"/>
                </a:cubicBezTo>
                <a:cubicBezTo>
                  <a:pt x="535672" y="180212"/>
                  <a:pt x="519405" y="195159"/>
                  <a:pt x="509954" y="214062"/>
                </a:cubicBezTo>
                <a:cubicBezTo>
                  <a:pt x="437148" y="359673"/>
                  <a:pt x="557992" y="168380"/>
                  <a:pt x="457200" y="319570"/>
                </a:cubicBezTo>
                <a:lnTo>
                  <a:pt x="422031" y="425078"/>
                </a:lnTo>
                <a:cubicBezTo>
                  <a:pt x="416169" y="442663"/>
                  <a:pt x="414728" y="462409"/>
                  <a:pt x="404446" y="477832"/>
                </a:cubicBezTo>
                <a:cubicBezTo>
                  <a:pt x="392723" y="495416"/>
                  <a:pt x="378728" y="511682"/>
                  <a:pt x="369277" y="530585"/>
                </a:cubicBezTo>
                <a:cubicBezTo>
                  <a:pt x="356661" y="555816"/>
                  <a:pt x="339743" y="631136"/>
                  <a:pt x="334108" y="653678"/>
                </a:cubicBezTo>
                <a:cubicBezTo>
                  <a:pt x="328246" y="706432"/>
                  <a:pt x="329396" y="760445"/>
                  <a:pt x="316523" y="811939"/>
                </a:cubicBezTo>
                <a:cubicBezTo>
                  <a:pt x="311397" y="832442"/>
                  <a:pt x="290805" y="845790"/>
                  <a:pt x="281354" y="864693"/>
                </a:cubicBezTo>
                <a:cubicBezTo>
                  <a:pt x="273064" y="881272"/>
                  <a:pt x="269631" y="899862"/>
                  <a:pt x="263769" y="917447"/>
                </a:cubicBezTo>
                <a:cubicBezTo>
                  <a:pt x="277167" y="1051427"/>
                  <a:pt x="297264" y="1135159"/>
                  <a:pt x="263769" y="1269139"/>
                </a:cubicBezTo>
                <a:cubicBezTo>
                  <a:pt x="259748" y="1285223"/>
                  <a:pt x="243429" y="1296895"/>
                  <a:pt x="228600" y="1304309"/>
                </a:cubicBezTo>
                <a:cubicBezTo>
                  <a:pt x="195442" y="1320888"/>
                  <a:pt x="158261" y="1327755"/>
                  <a:pt x="123092" y="1339478"/>
                </a:cubicBezTo>
                <a:lnTo>
                  <a:pt x="70339" y="1357062"/>
                </a:lnTo>
                <a:cubicBezTo>
                  <a:pt x="12023" y="1376501"/>
                  <a:pt x="36121" y="1374647"/>
                  <a:pt x="0" y="1374647"/>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69" name="Freeform 168"/>
          <p:cNvSpPr/>
          <p:nvPr/>
        </p:nvSpPr>
        <p:spPr>
          <a:xfrm>
            <a:off x="2398613" y="3111082"/>
            <a:ext cx="1175093" cy="1047553"/>
          </a:xfrm>
          <a:custGeom>
            <a:avLst/>
            <a:gdLst>
              <a:gd name="connsiteX0" fmla="*/ 0 w 1301262"/>
              <a:gd name="connsiteY0" fmla="*/ 0 h 1160584"/>
              <a:gd name="connsiteX1" fmla="*/ 87923 w 1301262"/>
              <a:gd name="connsiteY1" fmla="*/ 17584 h 1160584"/>
              <a:gd name="connsiteX2" fmla="*/ 193431 w 1301262"/>
              <a:gd name="connsiteY2" fmla="*/ 52754 h 1160584"/>
              <a:gd name="connsiteX3" fmla="*/ 228600 w 1301262"/>
              <a:gd name="connsiteY3" fmla="*/ 105507 h 1160584"/>
              <a:gd name="connsiteX4" fmla="*/ 281354 w 1301262"/>
              <a:gd name="connsiteY4" fmla="*/ 140677 h 1160584"/>
              <a:gd name="connsiteX5" fmla="*/ 298939 w 1301262"/>
              <a:gd name="connsiteY5" fmla="*/ 193430 h 1160584"/>
              <a:gd name="connsiteX6" fmla="*/ 334108 w 1301262"/>
              <a:gd name="connsiteY6" fmla="*/ 246184 h 1160584"/>
              <a:gd name="connsiteX7" fmla="*/ 386862 w 1301262"/>
              <a:gd name="connsiteY7" fmla="*/ 351692 h 1160584"/>
              <a:gd name="connsiteX8" fmla="*/ 439616 w 1301262"/>
              <a:gd name="connsiteY8" fmla="*/ 369277 h 1160584"/>
              <a:gd name="connsiteX9" fmla="*/ 474785 w 1301262"/>
              <a:gd name="connsiteY9" fmla="*/ 422030 h 1160584"/>
              <a:gd name="connsiteX10" fmla="*/ 527539 w 1301262"/>
              <a:gd name="connsiteY10" fmla="*/ 439615 h 1160584"/>
              <a:gd name="connsiteX11" fmla="*/ 580293 w 1301262"/>
              <a:gd name="connsiteY11" fmla="*/ 474784 h 1160584"/>
              <a:gd name="connsiteX12" fmla="*/ 685800 w 1301262"/>
              <a:gd name="connsiteY12" fmla="*/ 509954 h 1160584"/>
              <a:gd name="connsiteX13" fmla="*/ 791308 w 1301262"/>
              <a:gd name="connsiteY13" fmla="*/ 545123 h 1160584"/>
              <a:gd name="connsiteX14" fmla="*/ 844062 w 1301262"/>
              <a:gd name="connsiteY14" fmla="*/ 562707 h 1160584"/>
              <a:gd name="connsiteX15" fmla="*/ 879231 w 1301262"/>
              <a:gd name="connsiteY15" fmla="*/ 597877 h 1160584"/>
              <a:gd name="connsiteX16" fmla="*/ 984739 w 1301262"/>
              <a:gd name="connsiteY16" fmla="*/ 668215 h 1160584"/>
              <a:gd name="connsiteX17" fmla="*/ 1072662 w 1301262"/>
              <a:gd name="connsiteY17" fmla="*/ 738554 h 1160584"/>
              <a:gd name="connsiteX18" fmla="*/ 1125416 w 1301262"/>
              <a:gd name="connsiteY18" fmla="*/ 773723 h 1160584"/>
              <a:gd name="connsiteX19" fmla="*/ 1230923 w 1301262"/>
              <a:gd name="connsiteY19" fmla="*/ 808892 h 1160584"/>
              <a:gd name="connsiteX20" fmla="*/ 1283677 w 1301262"/>
              <a:gd name="connsiteY20" fmla="*/ 826477 h 1160584"/>
              <a:gd name="connsiteX21" fmla="*/ 1301262 w 1301262"/>
              <a:gd name="connsiteY21" fmla="*/ 879230 h 1160584"/>
              <a:gd name="connsiteX22" fmla="*/ 1248508 w 1301262"/>
              <a:gd name="connsiteY22" fmla="*/ 967154 h 1160584"/>
              <a:gd name="connsiteX23" fmla="*/ 1213339 w 1301262"/>
              <a:gd name="connsiteY23" fmla="*/ 1019907 h 1160584"/>
              <a:gd name="connsiteX24" fmla="*/ 1125416 w 1301262"/>
              <a:gd name="connsiteY24" fmla="*/ 1090246 h 1160584"/>
              <a:gd name="connsiteX25" fmla="*/ 1090246 w 1301262"/>
              <a:gd name="connsiteY25" fmla="*/ 1125415 h 1160584"/>
              <a:gd name="connsiteX26" fmla="*/ 1019908 w 1301262"/>
              <a:gd name="connsiteY26" fmla="*/ 1143000 h 1160584"/>
              <a:gd name="connsiteX27" fmla="*/ 914400 w 1301262"/>
              <a:gd name="connsiteY27" fmla="*/ 1125415 h 1160584"/>
              <a:gd name="connsiteX28" fmla="*/ 844062 w 1301262"/>
              <a:gd name="connsiteY28" fmla="*/ 967154 h 1160584"/>
              <a:gd name="connsiteX29" fmla="*/ 773723 w 1301262"/>
              <a:gd name="connsiteY29" fmla="*/ 896815 h 1160584"/>
              <a:gd name="connsiteX30" fmla="*/ 720969 w 1301262"/>
              <a:gd name="connsiteY30" fmla="*/ 914400 h 1160584"/>
              <a:gd name="connsiteX31" fmla="*/ 597877 w 1301262"/>
              <a:gd name="connsiteY31" fmla="*/ 1055077 h 1160584"/>
              <a:gd name="connsiteX32" fmla="*/ 562708 w 1301262"/>
              <a:gd name="connsiteY32" fmla="*/ 1160584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01262" h="1160584">
                <a:moveTo>
                  <a:pt x="0" y="0"/>
                </a:moveTo>
                <a:cubicBezTo>
                  <a:pt x="29308" y="5861"/>
                  <a:pt x="59088" y="9720"/>
                  <a:pt x="87923" y="17584"/>
                </a:cubicBezTo>
                <a:cubicBezTo>
                  <a:pt x="123689" y="27338"/>
                  <a:pt x="193431" y="52754"/>
                  <a:pt x="193431" y="52754"/>
                </a:cubicBezTo>
                <a:cubicBezTo>
                  <a:pt x="205154" y="70338"/>
                  <a:pt x="213656" y="90563"/>
                  <a:pt x="228600" y="105507"/>
                </a:cubicBezTo>
                <a:cubicBezTo>
                  <a:pt x="243544" y="120451"/>
                  <a:pt x="268151" y="124174"/>
                  <a:pt x="281354" y="140677"/>
                </a:cubicBezTo>
                <a:cubicBezTo>
                  <a:pt x="292933" y="155151"/>
                  <a:pt x="290650" y="176851"/>
                  <a:pt x="298939" y="193430"/>
                </a:cubicBezTo>
                <a:cubicBezTo>
                  <a:pt x="308391" y="212333"/>
                  <a:pt x="324657" y="227281"/>
                  <a:pt x="334108" y="246184"/>
                </a:cubicBezTo>
                <a:cubicBezTo>
                  <a:pt x="355345" y="288658"/>
                  <a:pt x="344867" y="318096"/>
                  <a:pt x="386862" y="351692"/>
                </a:cubicBezTo>
                <a:cubicBezTo>
                  <a:pt x="401336" y="363271"/>
                  <a:pt x="422031" y="363415"/>
                  <a:pt x="439616" y="369277"/>
                </a:cubicBezTo>
                <a:cubicBezTo>
                  <a:pt x="451339" y="386861"/>
                  <a:pt x="458282" y="408828"/>
                  <a:pt x="474785" y="422030"/>
                </a:cubicBezTo>
                <a:cubicBezTo>
                  <a:pt x="489259" y="433609"/>
                  <a:pt x="510960" y="431325"/>
                  <a:pt x="527539" y="439615"/>
                </a:cubicBezTo>
                <a:cubicBezTo>
                  <a:pt x="546442" y="449066"/>
                  <a:pt x="560980" y="466201"/>
                  <a:pt x="580293" y="474784"/>
                </a:cubicBezTo>
                <a:cubicBezTo>
                  <a:pt x="614169" y="489840"/>
                  <a:pt x="650631" y="498231"/>
                  <a:pt x="685800" y="509954"/>
                </a:cubicBezTo>
                <a:lnTo>
                  <a:pt x="791308" y="545123"/>
                </a:lnTo>
                <a:lnTo>
                  <a:pt x="844062" y="562707"/>
                </a:lnTo>
                <a:cubicBezTo>
                  <a:pt x="855785" y="574430"/>
                  <a:pt x="865968" y="587930"/>
                  <a:pt x="879231" y="597877"/>
                </a:cubicBezTo>
                <a:cubicBezTo>
                  <a:pt x="913045" y="623238"/>
                  <a:pt x="984739" y="668215"/>
                  <a:pt x="984739" y="668215"/>
                </a:cubicBezTo>
                <a:cubicBezTo>
                  <a:pt x="1044024" y="757143"/>
                  <a:pt x="987725" y="696086"/>
                  <a:pt x="1072662" y="738554"/>
                </a:cubicBezTo>
                <a:cubicBezTo>
                  <a:pt x="1091565" y="748005"/>
                  <a:pt x="1106103" y="765140"/>
                  <a:pt x="1125416" y="773723"/>
                </a:cubicBezTo>
                <a:cubicBezTo>
                  <a:pt x="1159292" y="788779"/>
                  <a:pt x="1195754" y="797169"/>
                  <a:pt x="1230923" y="808892"/>
                </a:cubicBezTo>
                <a:lnTo>
                  <a:pt x="1283677" y="826477"/>
                </a:lnTo>
                <a:cubicBezTo>
                  <a:pt x="1289539" y="844061"/>
                  <a:pt x="1301262" y="860694"/>
                  <a:pt x="1301262" y="879230"/>
                </a:cubicBezTo>
                <a:cubicBezTo>
                  <a:pt x="1301262" y="932670"/>
                  <a:pt x="1276366" y="932332"/>
                  <a:pt x="1248508" y="967154"/>
                </a:cubicBezTo>
                <a:cubicBezTo>
                  <a:pt x="1235306" y="983657"/>
                  <a:pt x="1226541" y="1003404"/>
                  <a:pt x="1213339" y="1019907"/>
                </a:cubicBezTo>
                <a:cubicBezTo>
                  <a:pt x="1175598" y="1067083"/>
                  <a:pt x="1176192" y="1049625"/>
                  <a:pt x="1125416" y="1090246"/>
                </a:cubicBezTo>
                <a:cubicBezTo>
                  <a:pt x="1112470" y="1100603"/>
                  <a:pt x="1105075" y="1118001"/>
                  <a:pt x="1090246" y="1125415"/>
                </a:cubicBezTo>
                <a:cubicBezTo>
                  <a:pt x="1068630" y="1136223"/>
                  <a:pt x="1043354" y="1137138"/>
                  <a:pt x="1019908" y="1143000"/>
                </a:cubicBezTo>
                <a:cubicBezTo>
                  <a:pt x="984739" y="1137138"/>
                  <a:pt x="946290" y="1141360"/>
                  <a:pt x="914400" y="1125415"/>
                </a:cubicBezTo>
                <a:cubicBezTo>
                  <a:pt x="874695" y="1105563"/>
                  <a:pt x="857800" y="980892"/>
                  <a:pt x="844062" y="967154"/>
                </a:cubicBezTo>
                <a:lnTo>
                  <a:pt x="773723" y="896815"/>
                </a:lnTo>
                <a:cubicBezTo>
                  <a:pt x="756138" y="902677"/>
                  <a:pt x="735798" y="903278"/>
                  <a:pt x="720969" y="914400"/>
                </a:cubicBezTo>
                <a:cubicBezTo>
                  <a:pt x="652390" y="965834"/>
                  <a:pt x="638553" y="994062"/>
                  <a:pt x="597877" y="1055077"/>
                </a:cubicBezTo>
                <a:cubicBezTo>
                  <a:pt x="578667" y="1151128"/>
                  <a:pt x="601428" y="1121867"/>
                  <a:pt x="562708" y="1160584"/>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70" name="Freeform 169"/>
          <p:cNvSpPr/>
          <p:nvPr/>
        </p:nvSpPr>
        <p:spPr>
          <a:xfrm>
            <a:off x="2483292" y="2215834"/>
            <a:ext cx="2334423" cy="1984760"/>
          </a:xfrm>
          <a:custGeom>
            <a:avLst/>
            <a:gdLst>
              <a:gd name="connsiteX0" fmla="*/ 246184 w 2584938"/>
              <a:gd name="connsiteY0" fmla="*/ 0 h 2198077"/>
              <a:gd name="connsiteX1" fmla="*/ 211015 w 2584938"/>
              <a:gd name="connsiteY1" fmla="*/ 105508 h 2198077"/>
              <a:gd name="connsiteX2" fmla="*/ 193430 w 2584938"/>
              <a:gd name="connsiteY2" fmla="*/ 158262 h 2198077"/>
              <a:gd name="connsiteX3" fmla="*/ 123092 w 2584938"/>
              <a:gd name="connsiteY3" fmla="*/ 263770 h 2198077"/>
              <a:gd name="connsiteX4" fmla="*/ 52754 w 2584938"/>
              <a:gd name="connsiteY4" fmla="*/ 369277 h 2198077"/>
              <a:gd name="connsiteX5" fmla="*/ 17584 w 2584938"/>
              <a:gd name="connsiteY5" fmla="*/ 404447 h 2198077"/>
              <a:gd name="connsiteX6" fmla="*/ 0 w 2584938"/>
              <a:gd name="connsiteY6" fmla="*/ 457200 h 2198077"/>
              <a:gd name="connsiteX7" fmla="*/ 17584 w 2584938"/>
              <a:gd name="connsiteY7" fmla="*/ 562708 h 2198077"/>
              <a:gd name="connsiteX8" fmla="*/ 123092 w 2584938"/>
              <a:gd name="connsiteY8" fmla="*/ 773724 h 2198077"/>
              <a:gd name="connsiteX9" fmla="*/ 175846 w 2584938"/>
              <a:gd name="connsiteY9" fmla="*/ 808893 h 2198077"/>
              <a:gd name="connsiteX10" fmla="*/ 211015 w 2584938"/>
              <a:gd name="connsiteY10" fmla="*/ 861647 h 2198077"/>
              <a:gd name="connsiteX11" fmla="*/ 263769 w 2584938"/>
              <a:gd name="connsiteY11" fmla="*/ 896816 h 2198077"/>
              <a:gd name="connsiteX12" fmla="*/ 334107 w 2584938"/>
              <a:gd name="connsiteY12" fmla="*/ 1002324 h 2198077"/>
              <a:gd name="connsiteX13" fmla="*/ 281354 w 2584938"/>
              <a:gd name="connsiteY13" fmla="*/ 1213339 h 2198077"/>
              <a:gd name="connsiteX14" fmla="*/ 263769 w 2584938"/>
              <a:gd name="connsiteY14" fmla="*/ 1266093 h 2198077"/>
              <a:gd name="connsiteX15" fmla="*/ 298938 w 2584938"/>
              <a:gd name="connsiteY15" fmla="*/ 1652954 h 2198077"/>
              <a:gd name="connsiteX16" fmla="*/ 334107 w 2584938"/>
              <a:gd name="connsiteY16" fmla="*/ 1899139 h 2198077"/>
              <a:gd name="connsiteX17" fmla="*/ 369277 w 2584938"/>
              <a:gd name="connsiteY17" fmla="*/ 2039816 h 2198077"/>
              <a:gd name="connsiteX18" fmla="*/ 386861 w 2584938"/>
              <a:gd name="connsiteY18" fmla="*/ 2180493 h 2198077"/>
              <a:gd name="connsiteX19" fmla="*/ 439615 w 2584938"/>
              <a:gd name="connsiteY19" fmla="*/ 2198077 h 2198077"/>
              <a:gd name="connsiteX20" fmla="*/ 703384 w 2584938"/>
              <a:gd name="connsiteY20" fmla="*/ 2180493 h 2198077"/>
              <a:gd name="connsiteX21" fmla="*/ 861646 w 2584938"/>
              <a:gd name="connsiteY21" fmla="*/ 2092570 h 2198077"/>
              <a:gd name="connsiteX22" fmla="*/ 896815 w 2584938"/>
              <a:gd name="connsiteY22" fmla="*/ 2057400 h 2198077"/>
              <a:gd name="connsiteX23" fmla="*/ 1002323 w 2584938"/>
              <a:gd name="connsiteY23" fmla="*/ 1987062 h 2198077"/>
              <a:gd name="connsiteX24" fmla="*/ 1090246 w 2584938"/>
              <a:gd name="connsiteY24" fmla="*/ 1899139 h 2198077"/>
              <a:gd name="connsiteX25" fmla="*/ 1143000 w 2584938"/>
              <a:gd name="connsiteY25" fmla="*/ 1881554 h 2198077"/>
              <a:gd name="connsiteX26" fmla="*/ 1248507 w 2584938"/>
              <a:gd name="connsiteY26" fmla="*/ 1811216 h 2198077"/>
              <a:gd name="connsiteX27" fmla="*/ 1301261 w 2584938"/>
              <a:gd name="connsiteY27" fmla="*/ 1793631 h 2198077"/>
              <a:gd name="connsiteX28" fmla="*/ 1406769 w 2584938"/>
              <a:gd name="connsiteY28" fmla="*/ 1723293 h 2198077"/>
              <a:gd name="connsiteX29" fmla="*/ 1459523 w 2584938"/>
              <a:gd name="connsiteY29" fmla="*/ 1688124 h 2198077"/>
              <a:gd name="connsiteX30" fmla="*/ 1494692 w 2584938"/>
              <a:gd name="connsiteY30" fmla="*/ 1652954 h 2198077"/>
              <a:gd name="connsiteX31" fmla="*/ 1547446 w 2584938"/>
              <a:gd name="connsiteY31" fmla="*/ 1635370 h 2198077"/>
              <a:gd name="connsiteX32" fmla="*/ 1635369 w 2584938"/>
              <a:gd name="connsiteY32" fmla="*/ 1582616 h 2198077"/>
              <a:gd name="connsiteX33" fmla="*/ 1793630 w 2584938"/>
              <a:gd name="connsiteY33" fmla="*/ 1512277 h 2198077"/>
              <a:gd name="connsiteX34" fmla="*/ 1951892 w 2584938"/>
              <a:gd name="connsiteY34" fmla="*/ 1459524 h 2198077"/>
              <a:gd name="connsiteX35" fmla="*/ 2004646 w 2584938"/>
              <a:gd name="connsiteY35" fmla="*/ 1441939 h 2198077"/>
              <a:gd name="connsiteX36" fmla="*/ 2092569 w 2584938"/>
              <a:gd name="connsiteY36" fmla="*/ 1424354 h 2198077"/>
              <a:gd name="connsiteX37" fmla="*/ 2162907 w 2584938"/>
              <a:gd name="connsiteY37" fmla="*/ 1406770 h 2198077"/>
              <a:gd name="connsiteX38" fmla="*/ 2286000 w 2584938"/>
              <a:gd name="connsiteY38" fmla="*/ 1389185 h 2198077"/>
              <a:gd name="connsiteX39" fmla="*/ 2461846 w 2584938"/>
              <a:gd name="connsiteY39" fmla="*/ 1354016 h 2198077"/>
              <a:gd name="connsiteX40" fmla="*/ 2497015 w 2584938"/>
              <a:gd name="connsiteY40" fmla="*/ 1301262 h 2198077"/>
              <a:gd name="connsiteX41" fmla="*/ 2549769 w 2584938"/>
              <a:gd name="connsiteY41" fmla="*/ 1283677 h 2198077"/>
              <a:gd name="connsiteX42" fmla="*/ 2584938 w 2584938"/>
              <a:gd name="connsiteY42" fmla="*/ 1248508 h 219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84938" h="2198077">
                <a:moveTo>
                  <a:pt x="246184" y="0"/>
                </a:moveTo>
                <a:lnTo>
                  <a:pt x="211015" y="105508"/>
                </a:lnTo>
                <a:cubicBezTo>
                  <a:pt x="205153" y="123093"/>
                  <a:pt x="203712" y="142839"/>
                  <a:pt x="193430" y="158262"/>
                </a:cubicBezTo>
                <a:lnTo>
                  <a:pt x="123092" y="263770"/>
                </a:lnTo>
                <a:lnTo>
                  <a:pt x="52754" y="369277"/>
                </a:lnTo>
                <a:lnTo>
                  <a:pt x="17584" y="404447"/>
                </a:lnTo>
                <a:cubicBezTo>
                  <a:pt x="11723" y="422031"/>
                  <a:pt x="0" y="438665"/>
                  <a:pt x="0" y="457200"/>
                </a:cubicBezTo>
                <a:cubicBezTo>
                  <a:pt x="0" y="492854"/>
                  <a:pt x="8937" y="528118"/>
                  <a:pt x="17584" y="562708"/>
                </a:cubicBezTo>
                <a:cubicBezTo>
                  <a:pt x="31627" y="618879"/>
                  <a:pt x="71519" y="739342"/>
                  <a:pt x="123092" y="773724"/>
                </a:cubicBezTo>
                <a:lnTo>
                  <a:pt x="175846" y="808893"/>
                </a:lnTo>
                <a:cubicBezTo>
                  <a:pt x="187569" y="826478"/>
                  <a:pt x="196071" y="846703"/>
                  <a:pt x="211015" y="861647"/>
                </a:cubicBezTo>
                <a:cubicBezTo>
                  <a:pt x="225959" y="876591"/>
                  <a:pt x="249852" y="880911"/>
                  <a:pt x="263769" y="896816"/>
                </a:cubicBezTo>
                <a:cubicBezTo>
                  <a:pt x="291603" y="928626"/>
                  <a:pt x="334107" y="1002324"/>
                  <a:pt x="334107" y="1002324"/>
                </a:cubicBezTo>
                <a:cubicBezTo>
                  <a:pt x="310429" y="1144396"/>
                  <a:pt x="327797" y="1074009"/>
                  <a:pt x="281354" y="1213339"/>
                </a:cubicBezTo>
                <a:lnTo>
                  <a:pt x="263769" y="1266093"/>
                </a:lnTo>
                <a:cubicBezTo>
                  <a:pt x="298622" y="1858579"/>
                  <a:pt x="257134" y="1388189"/>
                  <a:pt x="298938" y="1652954"/>
                </a:cubicBezTo>
                <a:cubicBezTo>
                  <a:pt x="311866" y="1734834"/>
                  <a:pt x="314002" y="1818719"/>
                  <a:pt x="334107" y="1899139"/>
                </a:cubicBezTo>
                <a:lnTo>
                  <a:pt x="369277" y="2039816"/>
                </a:lnTo>
                <a:cubicBezTo>
                  <a:pt x="375138" y="2086708"/>
                  <a:pt x="367668" y="2137309"/>
                  <a:pt x="386861" y="2180493"/>
                </a:cubicBezTo>
                <a:cubicBezTo>
                  <a:pt x="394389" y="2197431"/>
                  <a:pt x="421079" y="2198077"/>
                  <a:pt x="439615" y="2198077"/>
                </a:cubicBezTo>
                <a:cubicBezTo>
                  <a:pt x="527733" y="2198077"/>
                  <a:pt x="615461" y="2186354"/>
                  <a:pt x="703384" y="2180493"/>
                </a:cubicBezTo>
                <a:cubicBezTo>
                  <a:pt x="769719" y="2158381"/>
                  <a:pt x="801185" y="2153033"/>
                  <a:pt x="861646" y="2092570"/>
                </a:cubicBezTo>
                <a:cubicBezTo>
                  <a:pt x="873369" y="2080847"/>
                  <a:pt x="883552" y="2067347"/>
                  <a:pt x="896815" y="2057400"/>
                </a:cubicBezTo>
                <a:cubicBezTo>
                  <a:pt x="930629" y="2032039"/>
                  <a:pt x="1002323" y="1987062"/>
                  <a:pt x="1002323" y="1987062"/>
                </a:cubicBezTo>
                <a:cubicBezTo>
                  <a:pt x="1037492" y="1934307"/>
                  <a:pt x="1031630" y="1928447"/>
                  <a:pt x="1090246" y="1899139"/>
                </a:cubicBezTo>
                <a:cubicBezTo>
                  <a:pt x="1106825" y="1890849"/>
                  <a:pt x="1126797" y="1890556"/>
                  <a:pt x="1143000" y="1881554"/>
                </a:cubicBezTo>
                <a:cubicBezTo>
                  <a:pt x="1179949" y="1861027"/>
                  <a:pt x="1208408" y="1824583"/>
                  <a:pt x="1248507" y="1811216"/>
                </a:cubicBezTo>
                <a:cubicBezTo>
                  <a:pt x="1266092" y="1805354"/>
                  <a:pt x="1285058" y="1802633"/>
                  <a:pt x="1301261" y="1793631"/>
                </a:cubicBezTo>
                <a:cubicBezTo>
                  <a:pt x="1338210" y="1773104"/>
                  <a:pt x="1371600" y="1746739"/>
                  <a:pt x="1406769" y="1723293"/>
                </a:cubicBezTo>
                <a:cubicBezTo>
                  <a:pt x="1424354" y="1711570"/>
                  <a:pt x="1444579" y="1703068"/>
                  <a:pt x="1459523" y="1688124"/>
                </a:cubicBezTo>
                <a:cubicBezTo>
                  <a:pt x="1471246" y="1676401"/>
                  <a:pt x="1480476" y="1661484"/>
                  <a:pt x="1494692" y="1652954"/>
                </a:cubicBezTo>
                <a:cubicBezTo>
                  <a:pt x="1510586" y="1643417"/>
                  <a:pt x="1529861" y="1641231"/>
                  <a:pt x="1547446" y="1635370"/>
                </a:cubicBezTo>
                <a:cubicBezTo>
                  <a:pt x="1616138" y="1566676"/>
                  <a:pt x="1544061" y="1628269"/>
                  <a:pt x="1635369" y="1582616"/>
                </a:cubicBezTo>
                <a:cubicBezTo>
                  <a:pt x="1802572" y="1499016"/>
                  <a:pt x="1521424" y="1603013"/>
                  <a:pt x="1793630" y="1512277"/>
                </a:cubicBezTo>
                <a:lnTo>
                  <a:pt x="1951892" y="1459524"/>
                </a:lnTo>
                <a:cubicBezTo>
                  <a:pt x="1969477" y="1453662"/>
                  <a:pt x="1986470" y="1445574"/>
                  <a:pt x="2004646" y="1441939"/>
                </a:cubicBezTo>
                <a:cubicBezTo>
                  <a:pt x="2033954" y="1436077"/>
                  <a:pt x="2063393" y="1430838"/>
                  <a:pt x="2092569" y="1424354"/>
                </a:cubicBezTo>
                <a:cubicBezTo>
                  <a:pt x="2116161" y="1419111"/>
                  <a:pt x="2139129" y="1411093"/>
                  <a:pt x="2162907" y="1406770"/>
                </a:cubicBezTo>
                <a:cubicBezTo>
                  <a:pt x="2203686" y="1399356"/>
                  <a:pt x="2245183" y="1396388"/>
                  <a:pt x="2286000" y="1389185"/>
                </a:cubicBezTo>
                <a:cubicBezTo>
                  <a:pt x="2344867" y="1378797"/>
                  <a:pt x="2461846" y="1354016"/>
                  <a:pt x="2461846" y="1354016"/>
                </a:cubicBezTo>
                <a:cubicBezTo>
                  <a:pt x="2473569" y="1336431"/>
                  <a:pt x="2480512" y="1314464"/>
                  <a:pt x="2497015" y="1301262"/>
                </a:cubicBezTo>
                <a:cubicBezTo>
                  <a:pt x="2511489" y="1289683"/>
                  <a:pt x="2533875" y="1293214"/>
                  <a:pt x="2549769" y="1283677"/>
                </a:cubicBezTo>
                <a:cubicBezTo>
                  <a:pt x="2563985" y="1275147"/>
                  <a:pt x="2573215" y="1260231"/>
                  <a:pt x="2584938" y="1248508"/>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71" name="Freeform 170"/>
          <p:cNvSpPr/>
          <p:nvPr/>
        </p:nvSpPr>
        <p:spPr>
          <a:xfrm>
            <a:off x="3183237" y="1611680"/>
            <a:ext cx="1189422" cy="1355655"/>
          </a:xfrm>
          <a:custGeom>
            <a:avLst/>
            <a:gdLst>
              <a:gd name="connsiteX0" fmla="*/ 0 w 1318846"/>
              <a:gd name="connsiteY0" fmla="*/ 675143 h 1501620"/>
              <a:gd name="connsiteX1" fmla="*/ 70338 w 1318846"/>
              <a:gd name="connsiteY1" fmla="*/ 516881 h 1501620"/>
              <a:gd name="connsiteX2" fmla="*/ 87923 w 1318846"/>
              <a:gd name="connsiteY2" fmla="*/ 464128 h 1501620"/>
              <a:gd name="connsiteX3" fmla="*/ 105508 w 1318846"/>
              <a:gd name="connsiteY3" fmla="*/ 411374 h 1501620"/>
              <a:gd name="connsiteX4" fmla="*/ 193431 w 1318846"/>
              <a:gd name="connsiteY4" fmla="*/ 341035 h 1501620"/>
              <a:gd name="connsiteX5" fmla="*/ 298938 w 1318846"/>
              <a:gd name="connsiteY5" fmla="*/ 305866 h 1501620"/>
              <a:gd name="connsiteX6" fmla="*/ 386861 w 1318846"/>
              <a:gd name="connsiteY6" fmla="*/ 253112 h 1501620"/>
              <a:gd name="connsiteX7" fmla="*/ 422031 w 1318846"/>
              <a:gd name="connsiteY7" fmla="*/ 217943 h 1501620"/>
              <a:gd name="connsiteX8" fmla="*/ 527538 w 1318846"/>
              <a:gd name="connsiteY8" fmla="*/ 182774 h 1501620"/>
              <a:gd name="connsiteX9" fmla="*/ 580292 w 1318846"/>
              <a:gd name="connsiteY9" fmla="*/ 165189 h 1501620"/>
              <a:gd name="connsiteX10" fmla="*/ 633046 w 1318846"/>
              <a:gd name="connsiteY10" fmla="*/ 147604 h 1501620"/>
              <a:gd name="connsiteX11" fmla="*/ 685800 w 1318846"/>
              <a:gd name="connsiteY11" fmla="*/ 112435 h 1501620"/>
              <a:gd name="connsiteX12" fmla="*/ 861646 w 1318846"/>
              <a:gd name="connsiteY12" fmla="*/ 59681 h 1501620"/>
              <a:gd name="connsiteX13" fmla="*/ 1002323 w 1318846"/>
              <a:gd name="connsiteY13" fmla="*/ 42097 h 1501620"/>
              <a:gd name="connsiteX14" fmla="*/ 1230923 w 1318846"/>
              <a:gd name="connsiteY14" fmla="*/ 42097 h 1501620"/>
              <a:gd name="connsiteX15" fmla="*/ 1266092 w 1318846"/>
              <a:gd name="connsiteY15" fmla="*/ 94851 h 1501620"/>
              <a:gd name="connsiteX16" fmla="*/ 1301261 w 1318846"/>
              <a:gd name="connsiteY16" fmla="*/ 200358 h 1501620"/>
              <a:gd name="connsiteX17" fmla="*/ 1318846 w 1318846"/>
              <a:gd name="connsiteY17" fmla="*/ 253112 h 1501620"/>
              <a:gd name="connsiteX18" fmla="*/ 1301261 w 1318846"/>
              <a:gd name="connsiteY18" fmla="*/ 446543 h 1501620"/>
              <a:gd name="connsiteX19" fmla="*/ 1266092 w 1318846"/>
              <a:gd name="connsiteY19" fmla="*/ 552051 h 1501620"/>
              <a:gd name="connsiteX20" fmla="*/ 1248508 w 1318846"/>
              <a:gd name="connsiteY20" fmla="*/ 675143 h 1501620"/>
              <a:gd name="connsiteX21" fmla="*/ 1213338 w 1318846"/>
              <a:gd name="connsiteY21" fmla="*/ 780651 h 1501620"/>
              <a:gd name="connsiteX22" fmla="*/ 1195754 w 1318846"/>
              <a:gd name="connsiteY22" fmla="*/ 850989 h 1501620"/>
              <a:gd name="connsiteX23" fmla="*/ 1160585 w 1318846"/>
              <a:gd name="connsiteY23" fmla="*/ 956497 h 1501620"/>
              <a:gd name="connsiteX24" fmla="*/ 1143000 w 1318846"/>
              <a:gd name="connsiteY24" fmla="*/ 1009251 h 1501620"/>
              <a:gd name="connsiteX25" fmla="*/ 1107831 w 1318846"/>
              <a:gd name="connsiteY25" fmla="*/ 1062004 h 1501620"/>
              <a:gd name="connsiteX26" fmla="*/ 1072661 w 1318846"/>
              <a:gd name="connsiteY26" fmla="*/ 1167512 h 1501620"/>
              <a:gd name="connsiteX27" fmla="*/ 1002323 w 1318846"/>
              <a:gd name="connsiteY27" fmla="*/ 1273020 h 1501620"/>
              <a:gd name="connsiteX28" fmla="*/ 967154 w 1318846"/>
              <a:gd name="connsiteY28" fmla="*/ 1378528 h 1501620"/>
              <a:gd name="connsiteX29" fmla="*/ 949569 w 1318846"/>
              <a:gd name="connsiteY29" fmla="*/ 1431281 h 1501620"/>
              <a:gd name="connsiteX30" fmla="*/ 896815 w 1318846"/>
              <a:gd name="connsiteY30" fmla="*/ 1501620 h 15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18846" h="1501620">
                <a:moveTo>
                  <a:pt x="0" y="675143"/>
                </a:moveTo>
                <a:cubicBezTo>
                  <a:pt x="55733" y="591542"/>
                  <a:pt x="28485" y="642441"/>
                  <a:pt x="70338" y="516881"/>
                </a:cubicBezTo>
                <a:lnTo>
                  <a:pt x="87923" y="464128"/>
                </a:lnTo>
                <a:cubicBezTo>
                  <a:pt x="93785" y="446543"/>
                  <a:pt x="92401" y="424481"/>
                  <a:pt x="105508" y="411374"/>
                </a:cubicBezTo>
                <a:cubicBezTo>
                  <a:pt x="134740" y="382141"/>
                  <a:pt x="153500" y="358782"/>
                  <a:pt x="193431" y="341035"/>
                </a:cubicBezTo>
                <a:cubicBezTo>
                  <a:pt x="227307" y="325979"/>
                  <a:pt x="298938" y="305866"/>
                  <a:pt x="298938" y="305866"/>
                </a:cubicBezTo>
                <a:cubicBezTo>
                  <a:pt x="388051" y="216755"/>
                  <a:pt x="272724" y="321595"/>
                  <a:pt x="386861" y="253112"/>
                </a:cubicBezTo>
                <a:cubicBezTo>
                  <a:pt x="401077" y="244582"/>
                  <a:pt x="407202" y="225357"/>
                  <a:pt x="422031" y="217943"/>
                </a:cubicBezTo>
                <a:cubicBezTo>
                  <a:pt x="455189" y="201364"/>
                  <a:pt x="492369" y="194497"/>
                  <a:pt x="527538" y="182774"/>
                </a:cubicBezTo>
                <a:lnTo>
                  <a:pt x="580292" y="165189"/>
                </a:lnTo>
                <a:cubicBezTo>
                  <a:pt x="597877" y="159327"/>
                  <a:pt x="617623" y="157886"/>
                  <a:pt x="633046" y="147604"/>
                </a:cubicBezTo>
                <a:cubicBezTo>
                  <a:pt x="650631" y="135881"/>
                  <a:pt x="666487" y="121018"/>
                  <a:pt x="685800" y="112435"/>
                </a:cubicBezTo>
                <a:cubicBezTo>
                  <a:pt x="713937" y="99930"/>
                  <a:pt x="820729" y="66500"/>
                  <a:pt x="861646" y="59681"/>
                </a:cubicBezTo>
                <a:cubicBezTo>
                  <a:pt x="908260" y="51912"/>
                  <a:pt x="955431" y="47958"/>
                  <a:pt x="1002323" y="42097"/>
                </a:cubicBezTo>
                <a:cubicBezTo>
                  <a:pt x="1089565" y="13016"/>
                  <a:pt x="1104634" y="0"/>
                  <a:pt x="1230923" y="42097"/>
                </a:cubicBezTo>
                <a:cubicBezTo>
                  <a:pt x="1250973" y="48780"/>
                  <a:pt x="1257509" y="75538"/>
                  <a:pt x="1266092" y="94851"/>
                </a:cubicBezTo>
                <a:cubicBezTo>
                  <a:pt x="1281148" y="128727"/>
                  <a:pt x="1289538" y="165189"/>
                  <a:pt x="1301261" y="200358"/>
                </a:cubicBezTo>
                <a:lnTo>
                  <a:pt x="1318846" y="253112"/>
                </a:lnTo>
                <a:cubicBezTo>
                  <a:pt x="1312984" y="317589"/>
                  <a:pt x="1312512" y="382785"/>
                  <a:pt x="1301261" y="446543"/>
                </a:cubicBezTo>
                <a:cubicBezTo>
                  <a:pt x="1294818" y="483051"/>
                  <a:pt x="1266092" y="552051"/>
                  <a:pt x="1266092" y="552051"/>
                </a:cubicBezTo>
                <a:cubicBezTo>
                  <a:pt x="1260231" y="593082"/>
                  <a:pt x="1257828" y="634757"/>
                  <a:pt x="1248508" y="675143"/>
                </a:cubicBezTo>
                <a:cubicBezTo>
                  <a:pt x="1240172" y="711265"/>
                  <a:pt x="1222329" y="744686"/>
                  <a:pt x="1213338" y="780651"/>
                </a:cubicBezTo>
                <a:cubicBezTo>
                  <a:pt x="1207477" y="804097"/>
                  <a:pt x="1202698" y="827841"/>
                  <a:pt x="1195754" y="850989"/>
                </a:cubicBezTo>
                <a:cubicBezTo>
                  <a:pt x="1185102" y="886497"/>
                  <a:pt x="1172308" y="921328"/>
                  <a:pt x="1160585" y="956497"/>
                </a:cubicBezTo>
                <a:cubicBezTo>
                  <a:pt x="1154723" y="974082"/>
                  <a:pt x="1153282" y="993828"/>
                  <a:pt x="1143000" y="1009251"/>
                </a:cubicBezTo>
                <a:cubicBezTo>
                  <a:pt x="1131277" y="1026835"/>
                  <a:pt x="1116414" y="1042692"/>
                  <a:pt x="1107831" y="1062004"/>
                </a:cubicBezTo>
                <a:cubicBezTo>
                  <a:pt x="1092775" y="1095881"/>
                  <a:pt x="1093225" y="1136666"/>
                  <a:pt x="1072661" y="1167512"/>
                </a:cubicBezTo>
                <a:cubicBezTo>
                  <a:pt x="1049215" y="1202681"/>
                  <a:pt x="1015689" y="1232921"/>
                  <a:pt x="1002323" y="1273020"/>
                </a:cubicBezTo>
                <a:lnTo>
                  <a:pt x="967154" y="1378528"/>
                </a:lnTo>
                <a:cubicBezTo>
                  <a:pt x="961292" y="1396112"/>
                  <a:pt x="962675" y="1418174"/>
                  <a:pt x="949569" y="1431281"/>
                </a:cubicBezTo>
                <a:cubicBezTo>
                  <a:pt x="905132" y="1475719"/>
                  <a:pt x="921815" y="1451622"/>
                  <a:pt x="896815" y="1501620"/>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72" name="Freeform 171"/>
          <p:cNvSpPr/>
          <p:nvPr/>
        </p:nvSpPr>
        <p:spPr>
          <a:xfrm>
            <a:off x="3027745" y="2091667"/>
            <a:ext cx="856957" cy="1364254"/>
          </a:xfrm>
          <a:custGeom>
            <a:avLst/>
            <a:gdLst>
              <a:gd name="connsiteX0" fmla="*/ 0 w 949569"/>
              <a:gd name="connsiteY0" fmla="*/ 474785 h 1512277"/>
              <a:gd name="connsiteX1" fmla="*/ 17585 w 949569"/>
              <a:gd name="connsiteY1" fmla="*/ 422031 h 1512277"/>
              <a:gd name="connsiteX2" fmla="*/ 123093 w 949569"/>
              <a:gd name="connsiteY2" fmla="*/ 369277 h 1512277"/>
              <a:gd name="connsiteX3" fmla="*/ 228600 w 949569"/>
              <a:gd name="connsiteY3" fmla="*/ 316523 h 1512277"/>
              <a:gd name="connsiteX4" fmla="*/ 281354 w 949569"/>
              <a:gd name="connsiteY4" fmla="*/ 263770 h 1512277"/>
              <a:gd name="connsiteX5" fmla="*/ 334108 w 949569"/>
              <a:gd name="connsiteY5" fmla="*/ 246185 h 1512277"/>
              <a:gd name="connsiteX6" fmla="*/ 439616 w 949569"/>
              <a:gd name="connsiteY6" fmla="*/ 175847 h 1512277"/>
              <a:gd name="connsiteX7" fmla="*/ 439616 w 949569"/>
              <a:gd name="connsiteY7" fmla="*/ 175847 h 1512277"/>
              <a:gd name="connsiteX8" fmla="*/ 527539 w 949569"/>
              <a:gd name="connsiteY8" fmla="*/ 105508 h 1512277"/>
              <a:gd name="connsiteX9" fmla="*/ 580293 w 949569"/>
              <a:gd name="connsiteY9" fmla="*/ 52754 h 1512277"/>
              <a:gd name="connsiteX10" fmla="*/ 685800 w 949569"/>
              <a:gd name="connsiteY10" fmla="*/ 17585 h 1512277"/>
              <a:gd name="connsiteX11" fmla="*/ 738554 w 949569"/>
              <a:gd name="connsiteY11" fmla="*/ 0 h 1512277"/>
              <a:gd name="connsiteX12" fmla="*/ 808893 w 949569"/>
              <a:gd name="connsiteY12" fmla="*/ 17585 h 1512277"/>
              <a:gd name="connsiteX13" fmla="*/ 844062 w 949569"/>
              <a:gd name="connsiteY13" fmla="*/ 70339 h 1512277"/>
              <a:gd name="connsiteX14" fmla="*/ 896816 w 949569"/>
              <a:gd name="connsiteY14" fmla="*/ 123093 h 1512277"/>
              <a:gd name="connsiteX15" fmla="*/ 931985 w 949569"/>
              <a:gd name="connsiteY15" fmla="*/ 228600 h 1512277"/>
              <a:gd name="connsiteX16" fmla="*/ 949569 w 949569"/>
              <a:gd name="connsiteY16" fmla="*/ 281354 h 1512277"/>
              <a:gd name="connsiteX17" fmla="*/ 931985 w 949569"/>
              <a:gd name="connsiteY17" fmla="*/ 861647 h 1512277"/>
              <a:gd name="connsiteX18" fmla="*/ 896816 w 949569"/>
              <a:gd name="connsiteY18" fmla="*/ 914400 h 1512277"/>
              <a:gd name="connsiteX19" fmla="*/ 844062 w 949569"/>
              <a:gd name="connsiteY19" fmla="*/ 931985 h 1512277"/>
              <a:gd name="connsiteX20" fmla="*/ 756139 w 949569"/>
              <a:gd name="connsiteY20" fmla="*/ 1002323 h 1512277"/>
              <a:gd name="connsiteX21" fmla="*/ 720969 w 949569"/>
              <a:gd name="connsiteY21" fmla="*/ 1055077 h 1512277"/>
              <a:gd name="connsiteX22" fmla="*/ 633046 w 949569"/>
              <a:gd name="connsiteY22" fmla="*/ 1125416 h 1512277"/>
              <a:gd name="connsiteX23" fmla="*/ 597877 w 949569"/>
              <a:gd name="connsiteY23" fmla="*/ 1178170 h 1512277"/>
              <a:gd name="connsiteX24" fmla="*/ 562708 w 949569"/>
              <a:gd name="connsiteY24" fmla="*/ 1283677 h 1512277"/>
              <a:gd name="connsiteX25" fmla="*/ 580293 w 949569"/>
              <a:gd name="connsiteY25" fmla="*/ 1389185 h 1512277"/>
              <a:gd name="connsiteX26" fmla="*/ 633046 w 949569"/>
              <a:gd name="connsiteY26" fmla="*/ 1424354 h 1512277"/>
              <a:gd name="connsiteX27" fmla="*/ 668216 w 949569"/>
              <a:gd name="connsiteY27" fmla="*/ 1459523 h 1512277"/>
              <a:gd name="connsiteX28" fmla="*/ 738554 w 949569"/>
              <a:gd name="connsiteY28" fmla="*/ 1512277 h 151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9569" h="1512277">
                <a:moveTo>
                  <a:pt x="0" y="474785"/>
                </a:moveTo>
                <a:cubicBezTo>
                  <a:pt x="5862" y="457200"/>
                  <a:pt x="6006" y="436505"/>
                  <a:pt x="17585" y="422031"/>
                </a:cubicBezTo>
                <a:cubicBezTo>
                  <a:pt x="51181" y="380036"/>
                  <a:pt x="80619" y="390514"/>
                  <a:pt x="123093" y="369277"/>
                </a:cubicBezTo>
                <a:cubicBezTo>
                  <a:pt x="259446" y="301100"/>
                  <a:pt x="96000" y="360724"/>
                  <a:pt x="228600" y="316523"/>
                </a:cubicBezTo>
                <a:cubicBezTo>
                  <a:pt x="246185" y="298939"/>
                  <a:pt x="260662" y="277564"/>
                  <a:pt x="281354" y="263770"/>
                </a:cubicBezTo>
                <a:cubicBezTo>
                  <a:pt x="296777" y="253488"/>
                  <a:pt x="317905" y="255187"/>
                  <a:pt x="334108" y="246185"/>
                </a:cubicBezTo>
                <a:cubicBezTo>
                  <a:pt x="371057" y="225658"/>
                  <a:pt x="404447" y="199293"/>
                  <a:pt x="439616" y="175847"/>
                </a:cubicBezTo>
                <a:lnTo>
                  <a:pt x="439616" y="175847"/>
                </a:lnTo>
                <a:cubicBezTo>
                  <a:pt x="541925" y="73535"/>
                  <a:pt x="394453" y="216413"/>
                  <a:pt x="527539" y="105508"/>
                </a:cubicBezTo>
                <a:cubicBezTo>
                  <a:pt x="546644" y="89588"/>
                  <a:pt x="558554" y="64831"/>
                  <a:pt x="580293" y="52754"/>
                </a:cubicBezTo>
                <a:cubicBezTo>
                  <a:pt x="612699" y="34751"/>
                  <a:pt x="650631" y="29308"/>
                  <a:pt x="685800" y="17585"/>
                </a:cubicBezTo>
                <a:lnTo>
                  <a:pt x="738554" y="0"/>
                </a:lnTo>
                <a:cubicBezTo>
                  <a:pt x="762000" y="5862"/>
                  <a:pt x="788784" y="4179"/>
                  <a:pt x="808893" y="17585"/>
                </a:cubicBezTo>
                <a:cubicBezTo>
                  <a:pt x="826478" y="29308"/>
                  <a:pt x="830532" y="54103"/>
                  <a:pt x="844062" y="70339"/>
                </a:cubicBezTo>
                <a:cubicBezTo>
                  <a:pt x="859982" y="89444"/>
                  <a:pt x="879231" y="105508"/>
                  <a:pt x="896816" y="123093"/>
                </a:cubicBezTo>
                <a:lnTo>
                  <a:pt x="931985" y="228600"/>
                </a:lnTo>
                <a:lnTo>
                  <a:pt x="949569" y="281354"/>
                </a:lnTo>
                <a:cubicBezTo>
                  <a:pt x="943708" y="474785"/>
                  <a:pt x="948056" y="668796"/>
                  <a:pt x="931985" y="861647"/>
                </a:cubicBezTo>
                <a:cubicBezTo>
                  <a:pt x="930230" y="882708"/>
                  <a:pt x="913319" y="901198"/>
                  <a:pt x="896816" y="914400"/>
                </a:cubicBezTo>
                <a:cubicBezTo>
                  <a:pt x="882342" y="925979"/>
                  <a:pt x="861647" y="926123"/>
                  <a:pt x="844062" y="931985"/>
                </a:cubicBezTo>
                <a:cubicBezTo>
                  <a:pt x="743274" y="1083168"/>
                  <a:pt x="877476" y="905255"/>
                  <a:pt x="756139" y="1002323"/>
                </a:cubicBezTo>
                <a:cubicBezTo>
                  <a:pt x="739636" y="1015525"/>
                  <a:pt x="734171" y="1038574"/>
                  <a:pt x="720969" y="1055077"/>
                </a:cubicBezTo>
                <a:cubicBezTo>
                  <a:pt x="692331" y="1090875"/>
                  <a:pt x="672220" y="1099300"/>
                  <a:pt x="633046" y="1125416"/>
                </a:cubicBezTo>
                <a:cubicBezTo>
                  <a:pt x="621323" y="1143001"/>
                  <a:pt x="606460" y="1158857"/>
                  <a:pt x="597877" y="1178170"/>
                </a:cubicBezTo>
                <a:cubicBezTo>
                  <a:pt x="582821" y="1212046"/>
                  <a:pt x="562708" y="1283677"/>
                  <a:pt x="562708" y="1283677"/>
                </a:cubicBezTo>
                <a:cubicBezTo>
                  <a:pt x="568570" y="1318846"/>
                  <a:pt x="564348" y="1357295"/>
                  <a:pt x="580293" y="1389185"/>
                </a:cubicBezTo>
                <a:cubicBezTo>
                  <a:pt x="589744" y="1408088"/>
                  <a:pt x="616543" y="1411152"/>
                  <a:pt x="633046" y="1424354"/>
                </a:cubicBezTo>
                <a:cubicBezTo>
                  <a:pt x="645992" y="1434711"/>
                  <a:pt x="654000" y="1450993"/>
                  <a:pt x="668216" y="1459523"/>
                </a:cubicBezTo>
                <a:cubicBezTo>
                  <a:pt x="745820" y="1506085"/>
                  <a:pt x="703899" y="1442970"/>
                  <a:pt x="738554" y="1512277"/>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73" name="Freeform 172"/>
          <p:cNvSpPr/>
          <p:nvPr/>
        </p:nvSpPr>
        <p:spPr>
          <a:xfrm>
            <a:off x="4636177" y="1732789"/>
            <a:ext cx="633404" cy="609325"/>
          </a:xfrm>
          <a:custGeom>
            <a:avLst/>
            <a:gdLst>
              <a:gd name="connsiteX0" fmla="*/ 33416 w 701631"/>
              <a:gd name="connsiteY0" fmla="*/ 263769 h 844061"/>
              <a:gd name="connsiteX1" fmla="*/ 121339 w 701631"/>
              <a:gd name="connsiteY1" fmla="*/ 193431 h 844061"/>
              <a:gd name="connsiteX2" fmla="*/ 156508 w 701631"/>
              <a:gd name="connsiteY2" fmla="*/ 140677 h 844061"/>
              <a:gd name="connsiteX3" fmla="*/ 244431 w 701631"/>
              <a:gd name="connsiteY3" fmla="*/ 52754 h 844061"/>
              <a:gd name="connsiteX4" fmla="*/ 279601 w 701631"/>
              <a:gd name="connsiteY4" fmla="*/ 17584 h 844061"/>
              <a:gd name="connsiteX5" fmla="*/ 332355 w 701631"/>
              <a:gd name="connsiteY5" fmla="*/ 0 h 844061"/>
              <a:gd name="connsiteX6" fmla="*/ 543370 w 701631"/>
              <a:gd name="connsiteY6" fmla="*/ 52754 h 844061"/>
              <a:gd name="connsiteX7" fmla="*/ 596124 w 701631"/>
              <a:gd name="connsiteY7" fmla="*/ 87923 h 844061"/>
              <a:gd name="connsiteX8" fmla="*/ 666462 w 701631"/>
              <a:gd name="connsiteY8" fmla="*/ 193431 h 844061"/>
              <a:gd name="connsiteX9" fmla="*/ 701631 w 701631"/>
              <a:gd name="connsiteY9" fmla="*/ 246184 h 844061"/>
              <a:gd name="connsiteX10" fmla="*/ 684047 w 701631"/>
              <a:gd name="connsiteY10" fmla="*/ 386861 h 844061"/>
              <a:gd name="connsiteX11" fmla="*/ 631293 w 701631"/>
              <a:gd name="connsiteY11" fmla="*/ 545123 h 844061"/>
              <a:gd name="connsiteX12" fmla="*/ 613708 w 701631"/>
              <a:gd name="connsiteY12" fmla="*/ 597877 h 844061"/>
              <a:gd name="connsiteX13" fmla="*/ 596124 w 701631"/>
              <a:gd name="connsiteY13" fmla="*/ 650631 h 844061"/>
              <a:gd name="connsiteX14" fmla="*/ 490616 w 701631"/>
              <a:gd name="connsiteY14" fmla="*/ 720969 h 844061"/>
              <a:gd name="connsiteX15" fmla="*/ 437862 w 701631"/>
              <a:gd name="connsiteY15" fmla="*/ 756138 h 844061"/>
              <a:gd name="connsiteX16" fmla="*/ 332355 w 701631"/>
              <a:gd name="connsiteY16" fmla="*/ 791307 h 844061"/>
              <a:gd name="connsiteX17" fmla="*/ 244431 w 701631"/>
              <a:gd name="connsiteY17" fmla="*/ 844061 h 84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631" h="844061">
                <a:moveTo>
                  <a:pt x="33416" y="263769"/>
                </a:moveTo>
                <a:cubicBezTo>
                  <a:pt x="134206" y="112583"/>
                  <a:pt x="0" y="290502"/>
                  <a:pt x="121339" y="193431"/>
                </a:cubicBezTo>
                <a:cubicBezTo>
                  <a:pt x="137842" y="180229"/>
                  <a:pt x="142591" y="156582"/>
                  <a:pt x="156508" y="140677"/>
                </a:cubicBezTo>
                <a:cubicBezTo>
                  <a:pt x="183801" y="109485"/>
                  <a:pt x="215123" y="82062"/>
                  <a:pt x="244431" y="52754"/>
                </a:cubicBezTo>
                <a:cubicBezTo>
                  <a:pt x="256154" y="41031"/>
                  <a:pt x="263872" y="22827"/>
                  <a:pt x="279601" y="17584"/>
                </a:cubicBezTo>
                <a:lnTo>
                  <a:pt x="332355" y="0"/>
                </a:lnTo>
                <a:cubicBezTo>
                  <a:pt x="385097" y="8790"/>
                  <a:pt x="496923" y="21789"/>
                  <a:pt x="543370" y="52754"/>
                </a:cubicBezTo>
                <a:lnTo>
                  <a:pt x="596124" y="87923"/>
                </a:lnTo>
                <a:lnTo>
                  <a:pt x="666462" y="193431"/>
                </a:lnTo>
                <a:lnTo>
                  <a:pt x="701631" y="246184"/>
                </a:lnTo>
                <a:cubicBezTo>
                  <a:pt x="695770" y="293076"/>
                  <a:pt x="693949" y="340653"/>
                  <a:pt x="684047" y="386861"/>
                </a:cubicBezTo>
                <a:cubicBezTo>
                  <a:pt x="684045" y="386871"/>
                  <a:pt x="640087" y="518741"/>
                  <a:pt x="631293" y="545123"/>
                </a:cubicBezTo>
                <a:lnTo>
                  <a:pt x="613708" y="597877"/>
                </a:lnTo>
                <a:cubicBezTo>
                  <a:pt x="607847" y="615462"/>
                  <a:pt x="611547" y="640349"/>
                  <a:pt x="596124" y="650631"/>
                </a:cubicBezTo>
                <a:lnTo>
                  <a:pt x="490616" y="720969"/>
                </a:lnTo>
                <a:cubicBezTo>
                  <a:pt x="473031" y="732692"/>
                  <a:pt x="457912" y="749455"/>
                  <a:pt x="437862" y="756138"/>
                </a:cubicBezTo>
                <a:lnTo>
                  <a:pt x="332355" y="791307"/>
                </a:lnTo>
                <a:cubicBezTo>
                  <a:pt x="268695" y="833748"/>
                  <a:pt x="298504" y="817026"/>
                  <a:pt x="244431" y="844061"/>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74" name="Freeform 173"/>
          <p:cNvSpPr/>
          <p:nvPr/>
        </p:nvSpPr>
        <p:spPr>
          <a:xfrm>
            <a:off x="4436711" y="2247566"/>
            <a:ext cx="1268240" cy="1048985"/>
          </a:xfrm>
          <a:custGeom>
            <a:avLst/>
            <a:gdLst>
              <a:gd name="connsiteX0" fmla="*/ 17584 w 1404916"/>
              <a:gd name="connsiteY0" fmla="*/ 0 h 1160584"/>
              <a:gd name="connsiteX1" fmla="*/ 35169 w 1404916"/>
              <a:gd name="connsiteY1" fmla="*/ 52753 h 1160584"/>
              <a:gd name="connsiteX2" fmla="*/ 140677 w 1404916"/>
              <a:gd name="connsiteY2" fmla="*/ 87923 h 1160584"/>
              <a:gd name="connsiteX3" fmla="*/ 228600 w 1404916"/>
              <a:gd name="connsiteY3" fmla="*/ 105507 h 1160584"/>
              <a:gd name="connsiteX4" fmla="*/ 351692 w 1404916"/>
              <a:gd name="connsiteY4" fmla="*/ 123092 h 1160584"/>
              <a:gd name="connsiteX5" fmla="*/ 527538 w 1404916"/>
              <a:gd name="connsiteY5" fmla="*/ 175846 h 1160584"/>
              <a:gd name="connsiteX6" fmla="*/ 738554 w 1404916"/>
              <a:gd name="connsiteY6" fmla="*/ 246184 h 1160584"/>
              <a:gd name="connsiteX7" fmla="*/ 844061 w 1404916"/>
              <a:gd name="connsiteY7" fmla="*/ 281353 h 1160584"/>
              <a:gd name="connsiteX8" fmla="*/ 896815 w 1404916"/>
              <a:gd name="connsiteY8" fmla="*/ 298938 h 1160584"/>
              <a:gd name="connsiteX9" fmla="*/ 1002323 w 1404916"/>
              <a:gd name="connsiteY9" fmla="*/ 351692 h 1160584"/>
              <a:gd name="connsiteX10" fmla="*/ 1019908 w 1404916"/>
              <a:gd name="connsiteY10" fmla="*/ 404446 h 1160584"/>
              <a:gd name="connsiteX11" fmla="*/ 1072661 w 1404916"/>
              <a:gd name="connsiteY11" fmla="*/ 439615 h 1160584"/>
              <a:gd name="connsiteX12" fmla="*/ 1107831 w 1404916"/>
              <a:gd name="connsiteY12" fmla="*/ 474784 h 1160584"/>
              <a:gd name="connsiteX13" fmla="*/ 1195754 w 1404916"/>
              <a:gd name="connsiteY13" fmla="*/ 562707 h 1160584"/>
              <a:gd name="connsiteX14" fmla="*/ 1213338 w 1404916"/>
              <a:gd name="connsiteY14" fmla="*/ 615461 h 1160584"/>
              <a:gd name="connsiteX15" fmla="*/ 1283677 w 1404916"/>
              <a:gd name="connsiteY15" fmla="*/ 685800 h 1160584"/>
              <a:gd name="connsiteX16" fmla="*/ 1336431 w 1404916"/>
              <a:gd name="connsiteY16" fmla="*/ 773723 h 1160584"/>
              <a:gd name="connsiteX17" fmla="*/ 1389184 w 1404916"/>
              <a:gd name="connsiteY17" fmla="*/ 861646 h 1160584"/>
              <a:gd name="connsiteX18" fmla="*/ 1371600 w 1404916"/>
              <a:gd name="connsiteY18" fmla="*/ 1107830 h 1160584"/>
              <a:gd name="connsiteX19" fmla="*/ 1336431 w 1404916"/>
              <a:gd name="connsiteY19" fmla="*/ 1143000 h 1160584"/>
              <a:gd name="connsiteX20" fmla="*/ 703384 w 1404916"/>
              <a:gd name="connsiteY20" fmla="*/ 1160584 h 1160584"/>
              <a:gd name="connsiteX21" fmla="*/ 492369 w 1404916"/>
              <a:gd name="connsiteY21" fmla="*/ 1143000 h 1160584"/>
              <a:gd name="connsiteX22" fmla="*/ 457200 w 1404916"/>
              <a:gd name="connsiteY22" fmla="*/ 1107830 h 1160584"/>
              <a:gd name="connsiteX23" fmla="*/ 404446 w 1404916"/>
              <a:gd name="connsiteY23" fmla="*/ 1002323 h 1160584"/>
              <a:gd name="connsiteX24" fmla="*/ 369277 w 1404916"/>
              <a:gd name="connsiteY24" fmla="*/ 967153 h 1160584"/>
              <a:gd name="connsiteX25" fmla="*/ 281354 w 1404916"/>
              <a:gd name="connsiteY25" fmla="*/ 703384 h 1160584"/>
              <a:gd name="connsiteX26" fmla="*/ 246184 w 1404916"/>
              <a:gd name="connsiteY26" fmla="*/ 597876 h 1160584"/>
              <a:gd name="connsiteX27" fmla="*/ 228600 w 1404916"/>
              <a:gd name="connsiteY27" fmla="*/ 545123 h 1160584"/>
              <a:gd name="connsiteX28" fmla="*/ 193431 w 1404916"/>
              <a:gd name="connsiteY28" fmla="*/ 386861 h 1160584"/>
              <a:gd name="connsiteX29" fmla="*/ 158261 w 1404916"/>
              <a:gd name="connsiteY29" fmla="*/ 281353 h 1160584"/>
              <a:gd name="connsiteX30" fmla="*/ 105508 w 1404916"/>
              <a:gd name="connsiteY30" fmla="*/ 246184 h 1160584"/>
              <a:gd name="connsiteX31" fmla="*/ 35169 w 1404916"/>
              <a:gd name="connsiteY31" fmla="*/ 87923 h 1160584"/>
              <a:gd name="connsiteX32" fmla="*/ 0 w 1404916"/>
              <a:gd name="connsiteY32" fmla="*/ 70338 h 116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4916" h="1160584">
                <a:moveTo>
                  <a:pt x="17584" y="0"/>
                </a:moveTo>
                <a:cubicBezTo>
                  <a:pt x="23446" y="17584"/>
                  <a:pt x="20086" y="41979"/>
                  <a:pt x="35169" y="52753"/>
                </a:cubicBezTo>
                <a:cubicBezTo>
                  <a:pt x="65336" y="74300"/>
                  <a:pt x="104325" y="80653"/>
                  <a:pt x="140677" y="87923"/>
                </a:cubicBezTo>
                <a:cubicBezTo>
                  <a:pt x="169985" y="93784"/>
                  <a:pt x="199119" y="100593"/>
                  <a:pt x="228600" y="105507"/>
                </a:cubicBezTo>
                <a:cubicBezTo>
                  <a:pt x="269483" y="112321"/>
                  <a:pt x="310913" y="115678"/>
                  <a:pt x="351692" y="123092"/>
                </a:cubicBezTo>
                <a:cubicBezTo>
                  <a:pt x="410171" y="133724"/>
                  <a:pt x="472463" y="157488"/>
                  <a:pt x="527538" y="175846"/>
                </a:cubicBezTo>
                <a:lnTo>
                  <a:pt x="738554" y="246184"/>
                </a:lnTo>
                <a:lnTo>
                  <a:pt x="844061" y="281353"/>
                </a:lnTo>
                <a:cubicBezTo>
                  <a:pt x="861646" y="287215"/>
                  <a:pt x="881392" y="288656"/>
                  <a:pt x="896815" y="298938"/>
                </a:cubicBezTo>
                <a:cubicBezTo>
                  <a:pt x="964992" y="344389"/>
                  <a:pt x="929519" y="327424"/>
                  <a:pt x="1002323" y="351692"/>
                </a:cubicBezTo>
                <a:cubicBezTo>
                  <a:pt x="1008185" y="369277"/>
                  <a:pt x="1008329" y="389972"/>
                  <a:pt x="1019908" y="404446"/>
                </a:cubicBezTo>
                <a:cubicBezTo>
                  <a:pt x="1033110" y="420949"/>
                  <a:pt x="1056158" y="426413"/>
                  <a:pt x="1072661" y="439615"/>
                </a:cubicBezTo>
                <a:cubicBezTo>
                  <a:pt x="1085607" y="449972"/>
                  <a:pt x="1097474" y="461838"/>
                  <a:pt x="1107831" y="474784"/>
                </a:cubicBezTo>
                <a:cubicBezTo>
                  <a:pt x="1174822" y="558522"/>
                  <a:pt x="1105317" y="502416"/>
                  <a:pt x="1195754" y="562707"/>
                </a:cubicBezTo>
                <a:cubicBezTo>
                  <a:pt x="1201615" y="580292"/>
                  <a:pt x="1202564" y="600378"/>
                  <a:pt x="1213338" y="615461"/>
                </a:cubicBezTo>
                <a:cubicBezTo>
                  <a:pt x="1232611" y="642443"/>
                  <a:pt x="1283677" y="685800"/>
                  <a:pt x="1283677" y="685800"/>
                </a:cubicBezTo>
                <a:cubicBezTo>
                  <a:pt x="1333489" y="835237"/>
                  <a:pt x="1264018" y="653034"/>
                  <a:pt x="1336431" y="773723"/>
                </a:cubicBezTo>
                <a:cubicBezTo>
                  <a:pt x="1404916" y="887863"/>
                  <a:pt x="1300070" y="772529"/>
                  <a:pt x="1389184" y="861646"/>
                </a:cubicBezTo>
                <a:cubicBezTo>
                  <a:pt x="1383323" y="943707"/>
                  <a:pt x="1386761" y="1026969"/>
                  <a:pt x="1371600" y="1107830"/>
                </a:cubicBezTo>
                <a:cubicBezTo>
                  <a:pt x="1368545" y="1124125"/>
                  <a:pt x="1352959" y="1141695"/>
                  <a:pt x="1336431" y="1143000"/>
                </a:cubicBezTo>
                <a:cubicBezTo>
                  <a:pt x="1125989" y="1159614"/>
                  <a:pt x="914400" y="1154723"/>
                  <a:pt x="703384" y="1160584"/>
                </a:cubicBezTo>
                <a:cubicBezTo>
                  <a:pt x="633046" y="1154723"/>
                  <a:pt x="561384" y="1157789"/>
                  <a:pt x="492369" y="1143000"/>
                </a:cubicBezTo>
                <a:cubicBezTo>
                  <a:pt x="476158" y="1139526"/>
                  <a:pt x="467557" y="1120776"/>
                  <a:pt x="457200" y="1107830"/>
                </a:cubicBezTo>
                <a:cubicBezTo>
                  <a:pt x="350476" y="974423"/>
                  <a:pt x="482454" y="1132336"/>
                  <a:pt x="404446" y="1002323"/>
                </a:cubicBezTo>
                <a:cubicBezTo>
                  <a:pt x="395916" y="988107"/>
                  <a:pt x="381000" y="978876"/>
                  <a:pt x="369277" y="967153"/>
                </a:cubicBezTo>
                <a:lnTo>
                  <a:pt x="281354" y="703384"/>
                </a:lnTo>
                <a:lnTo>
                  <a:pt x="246184" y="597876"/>
                </a:lnTo>
                <a:cubicBezTo>
                  <a:pt x="240323" y="580292"/>
                  <a:pt x="232235" y="563299"/>
                  <a:pt x="228600" y="545123"/>
                </a:cubicBezTo>
                <a:cubicBezTo>
                  <a:pt x="218563" y="494940"/>
                  <a:pt x="208327" y="436516"/>
                  <a:pt x="193431" y="386861"/>
                </a:cubicBezTo>
                <a:cubicBezTo>
                  <a:pt x="182779" y="351353"/>
                  <a:pt x="189107" y="301917"/>
                  <a:pt x="158261" y="281353"/>
                </a:cubicBezTo>
                <a:lnTo>
                  <a:pt x="105508" y="246184"/>
                </a:lnTo>
                <a:cubicBezTo>
                  <a:pt x="88096" y="193948"/>
                  <a:pt x="76969" y="129723"/>
                  <a:pt x="35169" y="87923"/>
                </a:cubicBezTo>
                <a:cubicBezTo>
                  <a:pt x="25901" y="78655"/>
                  <a:pt x="11723" y="76200"/>
                  <a:pt x="0" y="70338"/>
                </a:cubicBezTo>
              </a:path>
            </a:pathLst>
          </a:custGeom>
          <a:ln/>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175" name="Oval 174"/>
          <p:cNvSpPr/>
          <p:nvPr/>
        </p:nvSpPr>
        <p:spPr>
          <a:xfrm>
            <a:off x="3327652" y="1787576"/>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76" name="Oval 175"/>
          <p:cNvSpPr/>
          <p:nvPr/>
        </p:nvSpPr>
        <p:spPr>
          <a:xfrm>
            <a:off x="2197338" y="3028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77" name="Oval 176"/>
          <p:cNvSpPr/>
          <p:nvPr/>
        </p:nvSpPr>
        <p:spPr>
          <a:xfrm>
            <a:off x="3797538" y="16565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78" name="Oval 177"/>
          <p:cNvSpPr/>
          <p:nvPr/>
        </p:nvSpPr>
        <p:spPr>
          <a:xfrm>
            <a:off x="4254738" y="29519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79" name="Oval 178"/>
          <p:cNvSpPr/>
          <p:nvPr/>
        </p:nvSpPr>
        <p:spPr>
          <a:xfrm>
            <a:off x="3797538" y="2266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0" name="Oval 179"/>
          <p:cNvSpPr/>
          <p:nvPr/>
        </p:nvSpPr>
        <p:spPr>
          <a:xfrm>
            <a:off x="2794252" y="2187717"/>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1" name="Oval 180"/>
          <p:cNvSpPr/>
          <p:nvPr/>
        </p:nvSpPr>
        <p:spPr>
          <a:xfrm>
            <a:off x="2883138" y="2449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2" name="Oval 181"/>
          <p:cNvSpPr/>
          <p:nvPr/>
        </p:nvSpPr>
        <p:spPr>
          <a:xfrm>
            <a:off x="3187938" y="21442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3" name="Oval 182"/>
          <p:cNvSpPr/>
          <p:nvPr/>
        </p:nvSpPr>
        <p:spPr>
          <a:xfrm>
            <a:off x="334033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4" name="Oval 183"/>
          <p:cNvSpPr/>
          <p:nvPr/>
        </p:nvSpPr>
        <p:spPr>
          <a:xfrm>
            <a:off x="3111738" y="3028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6" name="Oval 185"/>
          <p:cNvSpPr/>
          <p:nvPr/>
        </p:nvSpPr>
        <p:spPr>
          <a:xfrm>
            <a:off x="4559538" y="1687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88" name="Oval 187"/>
          <p:cNvSpPr/>
          <p:nvPr/>
        </p:nvSpPr>
        <p:spPr>
          <a:xfrm>
            <a:off x="4788138" y="2266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0" name="Oval 189"/>
          <p:cNvSpPr/>
          <p:nvPr/>
        </p:nvSpPr>
        <p:spPr>
          <a:xfrm>
            <a:off x="4559538" y="2723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1" name="Oval 190"/>
          <p:cNvSpPr/>
          <p:nvPr/>
        </p:nvSpPr>
        <p:spPr>
          <a:xfrm>
            <a:off x="3919458" y="3104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2" name="Oval 191"/>
          <p:cNvSpPr/>
          <p:nvPr/>
        </p:nvSpPr>
        <p:spPr>
          <a:xfrm>
            <a:off x="4315698" y="2113790"/>
            <a:ext cx="165086" cy="16508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latin typeface="Arial" charset="0"/>
            </a:endParaRPr>
          </a:p>
        </p:txBody>
      </p:sp>
      <p:sp>
        <p:nvSpPr>
          <p:cNvPr id="193" name="Oval 192"/>
          <p:cNvSpPr/>
          <p:nvPr/>
        </p:nvSpPr>
        <p:spPr>
          <a:xfrm>
            <a:off x="3492738" y="3028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4" name="Oval 193"/>
          <p:cNvSpPr/>
          <p:nvPr/>
        </p:nvSpPr>
        <p:spPr>
          <a:xfrm>
            <a:off x="2578338" y="33634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5" name="Oval 194"/>
          <p:cNvSpPr/>
          <p:nvPr/>
        </p:nvSpPr>
        <p:spPr>
          <a:xfrm>
            <a:off x="2959338" y="37444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6" name="Oval 195"/>
          <p:cNvSpPr/>
          <p:nvPr/>
        </p:nvSpPr>
        <p:spPr>
          <a:xfrm>
            <a:off x="3187938" y="35158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7" name="Oval 196"/>
          <p:cNvSpPr/>
          <p:nvPr/>
        </p:nvSpPr>
        <p:spPr>
          <a:xfrm>
            <a:off x="3553698" y="38206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8" name="Oval 197"/>
          <p:cNvSpPr/>
          <p:nvPr/>
        </p:nvSpPr>
        <p:spPr>
          <a:xfrm>
            <a:off x="2776458" y="41254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199" name="Oval 198"/>
          <p:cNvSpPr/>
          <p:nvPr/>
        </p:nvSpPr>
        <p:spPr>
          <a:xfrm>
            <a:off x="5092938" y="20833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0" name="Oval 199"/>
          <p:cNvSpPr/>
          <p:nvPr/>
        </p:nvSpPr>
        <p:spPr>
          <a:xfrm>
            <a:off x="539773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1" name="Oval 200"/>
          <p:cNvSpPr/>
          <p:nvPr/>
        </p:nvSpPr>
        <p:spPr>
          <a:xfrm>
            <a:off x="606829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2" name="Oval 201"/>
          <p:cNvSpPr/>
          <p:nvPr/>
        </p:nvSpPr>
        <p:spPr>
          <a:xfrm>
            <a:off x="4071858" y="2266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3" name="Oval 202"/>
          <p:cNvSpPr/>
          <p:nvPr/>
        </p:nvSpPr>
        <p:spPr>
          <a:xfrm>
            <a:off x="4559538" y="3409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4" name="Oval 203"/>
          <p:cNvSpPr/>
          <p:nvPr/>
        </p:nvSpPr>
        <p:spPr>
          <a:xfrm>
            <a:off x="4254738" y="25405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5" name="Oval 204"/>
          <p:cNvSpPr/>
          <p:nvPr/>
        </p:nvSpPr>
        <p:spPr>
          <a:xfrm>
            <a:off x="4315698" y="2113790"/>
            <a:ext cx="165086" cy="16508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latin typeface="Arial" charset="0"/>
            </a:endParaRPr>
          </a:p>
        </p:txBody>
      </p:sp>
      <p:sp>
        <p:nvSpPr>
          <p:cNvPr id="206" name="Oval 205"/>
          <p:cNvSpPr/>
          <p:nvPr/>
        </p:nvSpPr>
        <p:spPr>
          <a:xfrm>
            <a:off x="3873738" y="3637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7" name="Oval 206"/>
          <p:cNvSpPr/>
          <p:nvPr/>
        </p:nvSpPr>
        <p:spPr>
          <a:xfrm>
            <a:off x="3568938" y="1961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8" name="Oval 207"/>
          <p:cNvSpPr/>
          <p:nvPr/>
        </p:nvSpPr>
        <p:spPr>
          <a:xfrm>
            <a:off x="2654538" y="29519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09" name="Oval 208"/>
          <p:cNvSpPr/>
          <p:nvPr/>
        </p:nvSpPr>
        <p:spPr>
          <a:xfrm>
            <a:off x="3949938" y="18089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0" name="Oval 209"/>
          <p:cNvSpPr/>
          <p:nvPr/>
        </p:nvSpPr>
        <p:spPr>
          <a:xfrm>
            <a:off x="4315698" y="2113790"/>
            <a:ext cx="165086" cy="16508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latin typeface="Arial" charset="0"/>
            </a:endParaRPr>
          </a:p>
        </p:txBody>
      </p:sp>
      <p:sp>
        <p:nvSpPr>
          <p:cNvPr id="211" name="Oval 210"/>
          <p:cNvSpPr/>
          <p:nvPr/>
        </p:nvSpPr>
        <p:spPr>
          <a:xfrm>
            <a:off x="2273538" y="263195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2" name="Oval 211"/>
          <p:cNvSpPr/>
          <p:nvPr/>
        </p:nvSpPr>
        <p:spPr>
          <a:xfrm>
            <a:off x="3035538" y="1885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3" name="Oval 212"/>
          <p:cNvSpPr/>
          <p:nvPr/>
        </p:nvSpPr>
        <p:spPr>
          <a:xfrm>
            <a:off x="4254738" y="1732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4" name="Oval 213"/>
          <p:cNvSpPr/>
          <p:nvPr/>
        </p:nvSpPr>
        <p:spPr>
          <a:xfrm>
            <a:off x="4315698" y="2113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5" name="Oval 214"/>
          <p:cNvSpPr/>
          <p:nvPr/>
        </p:nvSpPr>
        <p:spPr>
          <a:xfrm>
            <a:off x="3873738" y="26929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6" name="Oval 215"/>
          <p:cNvSpPr/>
          <p:nvPr/>
        </p:nvSpPr>
        <p:spPr>
          <a:xfrm>
            <a:off x="4864338" y="3256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7" name="Oval 216"/>
          <p:cNvSpPr/>
          <p:nvPr/>
        </p:nvSpPr>
        <p:spPr>
          <a:xfrm>
            <a:off x="4071858" y="32567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8" name="Oval 217"/>
          <p:cNvSpPr/>
          <p:nvPr/>
        </p:nvSpPr>
        <p:spPr>
          <a:xfrm>
            <a:off x="3645138" y="3409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19" name="Oval 218"/>
          <p:cNvSpPr/>
          <p:nvPr/>
        </p:nvSpPr>
        <p:spPr>
          <a:xfrm>
            <a:off x="4940538" y="34396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20" name="Oval 219"/>
          <p:cNvSpPr/>
          <p:nvPr/>
        </p:nvSpPr>
        <p:spPr>
          <a:xfrm>
            <a:off x="4483338" y="3592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21" name="Oval 220"/>
          <p:cNvSpPr/>
          <p:nvPr/>
        </p:nvSpPr>
        <p:spPr>
          <a:xfrm>
            <a:off x="3187938" y="41711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22" name="Oval 221"/>
          <p:cNvSpPr/>
          <p:nvPr/>
        </p:nvSpPr>
        <p:spPr>
          <a:xfrm>
            <a:off x="2578338" y="36682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23" name="Oval 222"/>
          <p:cNvSpPr/>
          <p:nvPr/>
        </p:nvSpPr>
        <p:spPr>
          <a:xfrm>
            <a:off x="3111738" y="38968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24" name="Oval 223"/>
          <p:cNvSpPr/>
          <p:nvPr/>
        </p:nvSpPr>
        <p:spPr>
          <a:xfrm>
            <a:off x="2883138" y="35158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grpSp>
        <p:nvGrpSpPr>
          <p:cNvPr id="225" name="Group 76"/>
          <p:cNvGrpSpPr>
            <a:grpSpLocks/>
          </p:cNvGrpSpPr>
          <p:nvPr/>
        </p:nvGrpSpPr>
        <p:grpSpPr bwMode="auto">
          <a:xfrm>
            <a:off x="4882237" y="1838569"/>
            <a:ext cx="928609" cy="1272538"/>
            <a:chOff x="5086350" y="1990725"/>
            <a:chExt cx="1028700" cy="1409700"/>
          </a:xfrm>
        </p:grpSpPr>
        <p:sp>
          <p:nvSpPr>
            <p:cNvPr id="226" name="Freeform 225"/>
            <p:cNvSpPr/>
            <p:nvPr/>
          </p:nvSpPr>
          <p:spPr>
            <a:xfrm>
              <a:off x="5141913" y="2019300"/>
              <a:ext cx="354012" cy="466725"/>
            </a:xfrm>
            <a:custGeom>
              <a:avLst/>
              <a:gdLst>
                <a:gd name="connsiteX0" fmla="*/ 353772 w 353772"/>
                <a:gd name="connsiteY0" fmla="*/ 0 h 466725"/>
                <a:gd name="connsiteX1" fmla="*/ 325197 w 353772"/>
                <a:gd name="connsiteY1" fmla="*/ 57150 h 466725"/>
                <a:gd name="connsiteX2" fmla="*/ 296622 w 353772"/>
                <a:gd name="connsiteY2" fmla="*/ 66675 h 466725"/>
                <a:gd name="connsiteX3" fmla="*/ 268047 w 353772"/>
                <a:gd name="connsiteY3" fmla="*/ 85725 h 466725"/>
                <a:gd name="connsiteX4" fmla="*/ 220422 w 353772"/>
                <a:gd name="connsiteY4" fmla="*/ 133350 h 466725"/>
                <a:gd name="connsiteX5" fmla="*/ 172797 w 353772"/>
                <a:gd name="connsiteY5" fmla="*/ 180975 h 466725"/>
                <a:gd name="connsiteX6" fmla="*/ 134697 w 353772"/>
                <a:gd name="connsiteY6" fmla="*/ 228600 h 466725"/>
                <a:gd name="connsiteX7" fmla="*/ 87072 w 353772"/>
                <a:gd name="connsiteY7" fmla="*/ 266700 h 466725"/>
                <a:gd name="connsiteX8" fmla="*/ 77547 w 353772"/>
                <a:gd name="connsiteY8" fmla="*/ 295275 h 466725"/>
                <a:gd name="connsiteX9" fmla="*/ 29922 w 353772"/>
                <a:gd name="connsiteY9" fmla="*/ 342900 h 466725"/>
                <a:gd name="connsiteX10" fmla="*/ 1347 w 353772"/>
                <a:gd name="connsiteY10" fmla="*/ 438150 h 466725"/>
                <a:gd name="connsiteX11" fmla="*/ 1347 w 353772"/>
                <a:gd name="connsiteY11" fmla="*/ 466725 h 46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772" h="466725">
                  <a:moveTo>
                    <a:pt x="353772" y="0"/>
                  </a:moveTo>
                  <a:cubicBezTo>
                    <a:pt x="347497" y="18824"/>
                    <a:pt x="341983" y="43721"/>
                    <a:pt x="325197" y="57150"/>
                  </a:cubicBezTo>
                  <a:cubicBezTo>
                    <a:pt x="317357" y="63422"/>
                    <a:pt x="305602" y="62185"/>
                    <a:pt x="296622" y="66675"/>
                  </a:cubicBezTo>
                  <a:cubicBezTo>
                    <a:pt x="286383" y="71795"/>
                    <a:pt x="277572" y="79375"/>
                    <a:pt x="268047" y="85725"/>
                  </a:cubicBezTo>
                  <a:cubicBezTo>
                    <a:pt x="217247" y="161925"/>
                    <a:pt x="283922" y="69850"/>
                    <a:pt x="220422" y="133350"/>
                  </a:cubicBezTo>
                  <a:cubicBezTo>
                    <a:pt x="156922" y="196850"/>
                    <a:pt x="248997" y="130175"/>
                    <a:pt x="172797" y="180975"/>
                  </a:cubicBezTo>
                  <a:cubicBezTo>
                    <a:pt x="154254" y="236605"/>
                    <a:pt x="177781" y="185516"/>
                    <a:pt x="134697" y="228600"/>
                  </a:cubicBezTo>
                  <a:cubicBezTo>
                    <a:pt x="91613" y="271684"/>
                    <a:pt x="142702" y="248157"/>
                    <a:pt x="87072" y="266700"/>
                  </a:cubicBezTo>
                  <a:cubicBezTo>
                    <a:pt x="83897" y="276225"/>
                    <a:pt x="83819" y="287435"/>
                    <a:pt x="77547" y="295275"/>
                  </a:cubicBezTo>
                  <a:cubicBezTo>
                    <a:pt x="36272" y="346869"/>
                    <a:pt x="58497" y="278606"/>
                    <a:pt x="29922" y="342900"/>
                  </a:cubicBezTo>
                  <a:cubicBezTo>
                    <a:pt x="24340" y="355460"/>
                    <a:pt x="4263" y="417735"/>
                    <a:pt x="1347" y="438150"/>
                  </a:cubicBezTo>
                  <a:cubicBezTo>
                    <a:pt x="0" y="447579"/>
                    <a:pt x="1347" y="457200"/>
                    <a:pt x="1347" y="466725"/>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227" name="Freeform 226"/>
            <p:cNvSpPr/>
            <p:nvPr/>
          </p:nvSpPr>
          <p:spPr>
            <a:xfrm>
              <a:off x="5086350" y="2657475"/>
              <a:ext cx="190500" cy="314325"/>
            </a:xfrm>
            <a:custGeom>
              <a:avLst/>
              <a:gdLst>
                <a:gd name="connsiteX0" fmla="*/ 0 w 190500"/>
                <a:gd name="connsiteY0" fmla="*/ 0 h 314325"/>
                <a:gd name="connsiteX1" fmla="*/ 19050 w 190500"/>
                <a:gd name="connsiteY1" fmla="*/ 66675 h 314325"/>
                <a:gd name="connsiteX2" fmla="*/ 38100 w 190500"/>
                <a:gd name="connsiteY2" fmla="*/ 95250 h 314325"/>
                <a:gd name="connsiteX3" fmla="*/ 95250 w 190500"/>
                <a:gd name="connsiteY3" fmla="*/ 133350 h 314325"/>
                <a:gd name="connsiteX4" fmla="*/ 114300 w 190500"/>
                <a:gd name="connsiteY4" fmla="*/ 161925 h 314325"/>
                <a:gd name="connsiteX5" fmla="*/ 190500 w 190500"/>
                <a:gd name="connsiteY5" fmla="*/ 247650 h 314325"/>
                <a:gd name="connsiteX6" fmla="*/ 190500 w 190500"/>
                <a:gd name="connsiteY6" fmla="*/ 314325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314325">
                  <a:moveTo>
                    <a:pt x="0" y="0"/>
                  </a:moveTo>
                  <a:cubicBezTo>
                    <a:pt x="3052" y="12207"/>
                    <a:pt x="12218" y="53010"/>
                    <a:pt x="19050" y="66675"/>
                  </a:cubicBezTo>
                  <a:cubicBezTo>
                    <a:pt x="24170" y="76914"/>
                    <a:pt x="29485" y="87712"/>
                    <a:pt x="38100" y="95250"/>
                  </a:cubicBezTo>
                  <a:cubicBezTo>
                    <a:pt x="55330" y="110327"/>
                    <a:pt x="95250" y="133350"/>
                    <a:pt x="95250" y="133350"/>
                  </a:cubicBezTo>
                  <a:cubicBezTo>
                    <a:pt x="101600" y="142875"/>
                    <a:pt x="106205" y="153830"/>
                    <a:pt x="114300" y="161925"/>
                  </a:cubicBezTo>
                  <a:cubicBezTo>
                    <a:pt x="138193" y="185818"/>
                    <a:pt x="190500" y="203856"/>
                    <a:pt x="190500" y="247650"/>
                  </a:cubicBezTo>
                  <a:lnTo>
                    <a:pt x="190500" y="314325"/>
                  </a:ln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228" name="Freeform 227"/>
            <p:cNvSpPr/>
            <p:nvPr/>
          </p:nvSpPr>
          <p:spPr>
            <a:xfrm>
              <a:off x="5343525" y="3094038"/>
              <a:ext cx="514350" cy="298450"/>
            </a:xfrm>
            <a:custGeom>
              <a:avLst/>
              <a:gdLst>
                <a:gd name="connsiteX0" fmla="*/ 0 w 514350"/>
                <a:gd name="connsiteY0" fmla="*/ 968 h 297247"/>
                <a:gd name="connsiteX1" fmla="*/ 57150 w 514350"/>
                <a:gd name="connsiteY1" fmla="*/ 29543 h 297247"/>
                <a:gd name="connsiteX2" fmla="*/ 95250 w 514350"/>
                <a:gd name="connsiteY2" fmla="*/ 48593 h 297247"/>
                <a:gd name="connsiteX3" fmla="*/ 123825 w 514350"/>
                <a:gd name="connsiteY3" fmla="*/ 67643 h 297247"/>
                <a:gd name="connsiteX4" fmla="*/ 152400 w 514350"/>
                <a:gd name="connsiteY4" fmla="*/ 77168 h 297247"/>
                <a:gd name="connsiteX5" fmla="*/ 219075 w 514350"/>
                <a:gd name="connsiteY5" fmla="*/ 124793 h 297247"/>
                <a:gd name="connsiteX6" fmla="*/ 247650 w 514350"/>
                <a:gd name="connsiteY6" fmla="*/ 143843 h 297247"/>
                <a:gd name="connsiteX7" fmla="*/ 304800 w 514350"/>
                <a:gd name="connsiteY7" fmla="*/ 172418 h 297247"/>
                <a:gd name="connsiteX8" fmla="*/ 390525 w 514350"/>
                <a:gd name="connsiteY8" fmla="*/ 239093 h 297247"/>
                <a:gd name="connsiteX9" fmla="*/ 419100 w 514350"/>
                <a:gd name="connsiteY9" fmla="*/ 258143 h 297247"/>
                <a:gd name="connsiteX10" fmla="*/ 447675 w 514350"/>
                <a:gd name="connsiteY10" fmla="*/ 267668 h 297247"/>
                <a:gd name="connsiteX11" fmla="*/ 476250 w 514350"/>
                <a:gd name="connsiteY11" fmla="*/ 286718 h 297247"/>
                <a:gd name="connsiteX12" fmla="*/ 514350 w 514350"/>
                <a:gd name="connsiteY12" fmla="*/ 296243 h 29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297247">
                  <a:moveTo>
                    <a:pt x="0" y="968"/>
                  </a:moveTo>
                  <a:cubicBezTo>
                    <a:pt x="52391" y="18432"/>
                    <a:pt x="5449" y="0"/>
                    <a:pt x="57150" y="29543"/>
                  </a:cubicBezTo>
                  <a:cubicBezTo>
                    <a:pt x="69478" y="36588"/>
                    <a:pt x="82922" y="41548"/>
                    <a:pt x="95250" y="48593"/>
                  </a:cubicBezTo>
                  <a:cubicBezTo>
                    <a:pt x="105189" y="54273"/>
                    <a:pt x="113586" y="62523"/>
                    <a:pt x="123825" y="67643"/>
                  </a:cubicBezTo>
                  <a:cubicBezTo>
                    <a:pt x="132805" y="72133"/>
                    <a:pt x="143420" y="72678"/>
                    <a:pt x="152400" y="77168"/>
                  </a:cubicBezTo>
                  <a:cubicBezTo>
                    <a:pt x="167365" y="84651"/>
                    <a:pt x="209008" y="117602"/>
                    <a:pt x="219075" y="124793"/>
                  </a:cubicBezTo>
                  <a:cubicBezTo>
                    <a:pt x="228390" y="131447"/>
                    <a:pt x="237411" y="138723"/>
                    <a:pt x="247650" y="143843"/>
                  </a:cubicBezTo>
                  <a:cubicBezTo>
                    <a:pt x="290608" y="165322"/>
                    <a:pt x="263854" y="138296"/>
                    <a:pt x="304800" y="172418"/>
                  </a:cubicBezTo>
                  <a:cubicBezTo>
                    <a:pt x="394329" y="247025"/>
                    <a:pt x="246082" y="142798"/>
                    <a:pt x="390525" y="239093"/>
                  </a:cubicBezTo>
                  <a:cubicBezTo>
                    <a:pt x="400050" y="245443"/>
                    <a:pt x="408240" y="254523"/>
                    <a:pt x="419100" y="258143"/>
                  </a:cubicBezTo>
                  <a:cubicBezTo>
                    <a:pt x="428625" y="261318"/>
                    <a:pt x="438695" y="263178"/>
                    <a:pt x="447675" y="267668"/>
                  </a:cubicBezTo>
                  <a:cubicBezTo>
                    <a:pt x="457914" y="272788"/>
                    <a:pt x="466011" y="281598"/>
                    <a:pt x="476250" y="286718"/>
                  </a:cubicBezTo>
                  <a:cubicBezTo>
                    <a:pt x="497308" y="297247"/>
                    <a:pt x="498114" y="296243"/>
                    <a:pt x="514350" y="296243"/>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sp>
          <p:nvSpPr>
            <p:cNvPr id="229" name="Freeform 228"/>
            <p:cNvSpPr/>
            <p:nvPr/>
          </p:nvSpPr>
          <p:spPr>
            <a:xfrm>
              <a:off x="5629275" y="1990725"/>
              <a:ext cx="485775" cy="1409700"/>
            </a:xfrm>
            <a:custGeom>
              <a:avLst/>
              <a:gdLst>
                <a:gd name="connsiteX0" fmla="*/ 0 w 485775"/>
                <a:gd name="connsiteY0" fmla="*/ 0 h 1409700"/>
                <a:gd name="connsiteX1" fmla="*/ 19050 w 485775"/>
                <a:gd name="connsiteY1" fmla="*/ 28575 h 1409700"/>
                <a:gd name="connsiteX2" fmla="*/ 76200 w 485775"/>
                <a:gd name="connsiteY2" fmla="*/ 66675 h 1409700"/>
                <a:gd name="connsiteX3" fmla="*/ 133350 w 485775"/>
                <a:gd name="connsiteY3" fmla="*/ 95250 h 1409700"/>
                <a:gd name="connsiteX4" fmla="*/ 161925 w 485775"/>
                <a:gd name="connsiteY4" fmla="*/ 123825 h 1409700"/>
                <a:gd name="connsiteX5" fmla="*/ 219075 w 485775"/>
                <a:gd name="connsiteY5" fmla="*/ 152400 h 1409700"/>
                <a:gd name="connsiteX6" fmla="*/ 247650 w 485775"/>
                <a:gd name="connsiteY6" fmla="*/ 180975 h 1409700"/>
                <a:gd name="connsiteX7" fmla="*/ 304800 w 485775"/>
                <a:gd name="connsiteY7" fmla="*/ 219075 h 1409700"/>
                <a:gd name="connsiteX8" fmla="*/ 333375 w 485775"/>
                <a:gd name="connsiteY8" fmla="*/ 238125 h 1409700"/>
                <a:gd name="connsiteX9" fmla="*/ 352425 w 485775"/>
                <a:gd name="connsiteY9" fmla="*/ 266700 h 1409700"/>
                <a:gd name="connsiteX10" fmla="*/ 400050 w 485775"/>
                <a:gd name="connsiteY10" fmla="*/ 314325 h 1409700"/>
                <a:gd name="connsiteX11" fmla="*/ 419100 w 485775"/>
                <a:gd name="connsiteY11" fmla="*/ 371475 h 1409700"/>
                <a:gd name="connsiteX12" fmla="*/ 428625 w 485775"/>
                <a:gd name="connsiteY12" fmla="*/ 685800 h 1409700"/>
                <a:gd name="connsiteX13" fmla="*/ 447675 w 485775"/>
                <a:gd name="connsiteY13" fmla="*/ 819150 h 1409700"/>
                <a:gd name="connsiteX14" fmla="*/ 466725 w 485775"/>
                <a:gd name="connsiteY14" fmla="*/ 885825 h 1409700"/>
                <a:gd name="connsiteX15" fmla="*/ 485775 w 485775"/>
                <a:gd name="connsiteY15" fmla="*/ 971550 h 1409700"/>
                <a:gd name="connsiteX16" fmla="*/ 476250 w 485775"/>
                <a:gd name="connsiteY16" fmla="*/ 1295400 h 1409700"/>
                <a:gd name="connsiteX17" fmla="*/ 457200 w 485775"/>
                <a:gd name="connsiteY17" fmla="*/ 1323975 h 1409700"/>
                <a:gd name="connsiteX18" fmla="*/ 371475 w 485775"/>
                <a:gd name="connsiteY18" fmla="*/ 1381125 h 1409700"/>
                <a:gd name="connsiteX19" fmla="*/ 342900 w 485775"/>
                <a:gd name="connsiteY19"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5775" h="1409700">
                  <a:moveTo>
                    <a:pt x="0" y="0"/>
                  </a:moveTo>
                  <a:cubicBezTo>
                    <a:pt x="6350" y="9525"/>
                    <a:pt x="10435" y="21037"/>
                    <a:pt x="19050" y="28575"/>
                  </a:cubicBezTo>
                  <a:cubicBezTo>
                    <a:pt x="36280" y="43652"/>
                    <a:pt x="57150" y="53975"/>
                    <a:pt x="76200" y="66675"/>
                  </a:cubicBezTo>
                  <a:cubicBezTo>
                    <a:pt x="113129" y="91294"/>
                    <a:pt x="93915" y="82105"/>
                    <a:pt x="133350" y="95250"/>
                  </a:cubicBezTo>
                  <a:cubicBezTo>
                    <a:pt x="142875" y="104775"/>
                    <a:pt x="150717" y="116353"/>
                    <a:pt x="161925" y="123825"/>
                  </a:cubicBezTo>
                  <a:cubicBezTo>
                    <a:pt x="247842" y="181103"/>
                    <a:pt x="129149" y="77462"/>
                    <a:pt x="219075" y="152400"/>
                  </a:cubicBezTo>
                  <a:cubicBezTo>
                    <a:pt x="229423" y="161024"/>
                    <a:pt x="237017" y="172705"/>
                    <a:pt x="247650" y="180975"/>
                  </a:cubicBezTo>
                  <a:cubicBezTo>
                    <a:pt x="265722" y="195031"/>
                    <a:pt x="285750" y="206375"/>
                    <a:pt x="304800" y="219075"/>
                  </a:cubicBezTo>
                  <a:lnTo>
                    <a:pt x="333375" y="238125"/>
                  </a:lnTo>
                  <a:cubicBezTo>
                    <a:pt x="339725" y="247650"/>
                    <a:pt x="344330" y="258605"/>
                    <a:pt x="352425" y="266700"/>
                  </a:cubicBezTo>
                  <a:cubicBezTo>
                    <a:pt x="385445" y="299720"/>
                    <a:pt x="379730" y="268605"/>
                    <a:pt x="400050" y="314325"/>
                  </a:cubicBezTo>
                  <a:cubicBezTo>
                    <a:pt x="408205" y="332675"/>
                    <a:pt x="419100" y="371475"/>
                    <a:pt x="419100" y="371475"/>
                  </a:cubicBezTo>
                  <a:cubicBezTo>
                    <a:pt x="422275" y="476250"/>
                    <a:pt x="421948" y="581190"/>
                    <a:pt x="428625" y="685800"/>
                  </a:cubicBezTo>
                  <a:cubicBezTo>
                    <a:pt x="431485" y="730610"/>
                    <a:pt x="436785" y="775589"/>
                    <a:pt x="447675" y="819150"/>
                  </a:cubicBezTo>
                  <a:cubicBezTo>
                    <a:pt x="477452" y="938257"/>
                    <a:pt x="439396" y="790172"/>
                    <a:pt x="466725" y="885825"/>
                  </a:cubicBezTo>
                  <a:cubicBezTo>
                    <a:pt x="475693" y="917212"/>
                    <a:pt x="479228" y="938814"/>
                    <a:pt x="485775" y="971550"/>
                  </a:cubicBezTo>
                  <a:cubicBezTo>
                    <a:pt x="482600" y="1079500"/>
                    <a:pt x="484978" y="1187757"/>
                    <a:pt x="476250" y="1295400"/>
                  </a:cubicBezTo>
                  <a:cubicBezTo>
                    <a:pt x="475325" y="1306810"/>
                    <a:pt x="465815" y="1316437"/>
                    <a:pt x="457200" y="1323975"/>
                  </a:cubicBezTo>
                  <a:lnTo>
                    <a:pt x="371475" y="1381125"/>
                  </a:lnTo>
                  <a:cubicBezTo>
                    <a:pt x="340258" y="1401936"/>
                    <a:pt x="342900" y="1388727"/>
                    <a:pt x="342900" y="1409700"/>
                  </a:cubicBezTo>
                </a:path>
              </a:pathLst>
            </a:custGeom>
          </p:spPr>
          <p:style>
            <a:lnRef idx="3">
              <a:schemeClr val="accent6"/>
            </a:lnRef>
            <a:fillRef idx="0">
              <a:schemeClr val="accent6"/>
            </a:fillRef>
            <a:effectRef idx="2">
              <a:schemeClr val="accent6"/>
            </a:effectRef>
            <a:fontRef idx="minor">
              <a:schemeClr val="tx1"/>
            </a:fontRef>
          </p:style>
          <p:txBody>
            <a:bodyPr anchor="ctr"/>
            <a:lstStyle/>
            <a:p>
              <a:pPr algn="ctr">
                <a:defRPr/>
              </a:pPr>
              <a:endParaRPr lang="en-US" dirty="0">
                <a:latin typeface="Arial" charset="0"/>
              </a:endParaRPr>
            </a:p>
          </p:txBody>
        </p:sp>
      </p:grpSp>
      <p:sp>
        <p:nvSpPr>
          <p:cNvPr id="230" name="Oval 229"/>
          <p:cNvSpPr/>
          <p:nvPr/>
        </p:nvSpPr>
        <p:spPr>
          <a:xfrm>
            <a:off x="5702538" y="223571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31" name="Oval 230"/>
          <p:cNvSpPr/>
          <p:nvPr/>
        </p:nvSpPr>
        <p:spPr>
          <a:xfrm>
            <a:off x="5626338" y="311963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32" name="Oval 231"/>
          <p:cNvSpPr/>
          <p:nvPr/>
        </p:nvSpPr>
        <p:spPr>
          <a:xfrm>
            <a:off x="5016738" y="272339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33" name="Oval 232"/>
          <p:cNvSpPr/>
          <p:nvPr/>
        </p:nvSpPr>
        <p:spPr>
          <a:xfrm>
            <a:off x="5230098" y="1687070"/>
            <a:ext cx="165086" cy="165086"/>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dirty="0">
              <a:latin typeface="Arial" charset="0"/>
            </a:endParaRPr>
          </a:p>
        </p:txBody>
      </p:sp>
      <p:sp>
        <p:nvSpPr>
          <p:cNvPr id="235" name="Footer Placeholder 12"/>
          <p:cNvSpPr>
            <a:spLocks noGrp="1"/>
          </p:cNvSpPr>
          <p:nvPr>
            <p:ph type="ftr" sz="quarter" idx="10"/>
          </p:nvPr>
        </p:nvSpPr>
        <p:spPr>
          <a:xfrm>
            <a:off x="6976855" y="6224566"/>
            <a:ext cx="1489281" cy="329599"/>
          </a:xfrm>
        </p:spPr>
        <p:txBody>
          <a:bodyPr/>
          <a:lstStyle/>
          <a:p>
            <a:pPr>
              <a:defRPr/>
            </a:pPr>
            <a:r>
              <a:rPr dirty="0"/>
              <a:t> Kentucky, HDI, KECTP </a:t>
            </a:r>
          </a:p>
        </p:txBody>
      </p:sp>
      <p:sp>
        <p:nvSpPr>
          <p:cNvPr id="3" name="TextBox 2"/>
          <p:cNvSpPr txBox="1"/>
          <p:nvPr/>
        </p:nvSpPr>
        <p:spPr>
          <a:xfrm>
            <a:off x="2905501" y="5560939"/>
            <a:ext cx="2497800" cy="461665"/>
          </a:xfrm>
          <a:prstGeom prst="rect">
            <a:avLst/>
          </a:prstGeom>
          <a:noFill/>
        </p:spPr>
        <p:txBody>
          <a:bodyPr wrap="none" rtlCol="0">
            <a:spAutoFit/>
          </a:bodyPr>
          <a:lstStyle/>
          <a:p>
            <a:r>
              <a:rPr lang="en-US" sz="2400" dirty="0" err="1" smtClean="0">
                <a:latin typeface="Arial" charset="0"/>
                <a:ea typeface="Arial" charset="0"/>
                <a:cs typeface="Arial" charset="0"/>
              </a:rPr>
              <a:t>Úselo</a:t>
            </a:r>
            <a:r>
              <a:rPr lang="en-US" sz="2400" dirty="0" smtClean="0">
                <a:latin typeface="Arial" charset="0"/>
                <a:ea typeface="Arial" charset="0"/>
                <a:cs typeface="Arial" charset="0"/>
              </a:rPr>
              <a:t> o </a:t>
            </a:r>
            <a:r>
              <a:rPr lang="en-US" sz="2400" dirty="0" err="1" smtClean="0">
                <a:latin typeface="Arial" charset="0"/>
                <a:ea typeface="Arial" charset="0"/>
                <a:cs typeface="Arial" charset="0"/>
              </a:rPr>
              <a:t>piérdalo</a:t>
            </a:r>
            <a:r>
              <a:rPr lang="en-US" sz="2400" dirty="0" smtClean="0">
                <a:latin typeface="Arial" charset="0"/>
                <a:ea typeface="Arial" charset="0"/>
                <a:cs typeface="Arial" charset="0"/>
              </a:rPr>
              <a:t>.</a:t>
            </a:r>
            <a:endParaRPr lang="en-US" sz="2400" dirty="0">
              <a:latin typeface="Arial" charset="0"/>
              <a:ea typeface="Arial" charset="0"/>
              <a:cs typeface="Arial" charset="0"/>
            </a:endParaRPr>
          </a:p>
        </p:txBody>
      </p:sp>
    </p:spTree>
    <p:extLst>
      <p:ext uri="{BB962C8B-B14F-4D97-AF65-F5344CB8AC3E}">
        <p14:creationId xmlns:p14="http://schemas.microsoft.com/office/powerpoint/2010/main" val="305493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66"/>
                                        </p:tgtEl>
                                      </p:cBhvr>
                                    </p:animEffect>
                                    <p:set>
                                      <p:cBhvr>
                                        <p:cTn id="7" dur="1" fill="hold">
                                          <p:stCondLst>
                                            <p:cond delay="1999"/>
                                          </p:stCondLst>
                                        </p:cTn>
                                        <p:tgtEl>
                                          <p:spTgt spid="166"/>
                                        </p:tgtEl>
                                        <p:attrNameLst>
                                          <p:attrName>style.visibility</p:attrName>
                                        </p:attrNameLst>
                                      </p:cBhvr>
                                      <p:to>
                                        <p:strVal val="hidden"/>
                                      </p:to>
                                    </p:set>
                                  </p:childTnLst>
                                </p:cTn>
                              </p:par>
                            </p:childTnLst>
                          </p:cTn>
                        </p:par>
                        <p:par>
                          <p:cTn id="8" fill="hold">
                            <p:stCondLst>
                              <p:cond delay="2000"/>
                            </p:stCondLst>
                            <p:childTnLst>
                              <p:par>
                                <p:cTn id="9" presetID="10" presetClass="exit" presetSubtype="0" fill="hold" nodeType="afterEffect">
                                  <p:stCondLst>
                                    <p:cond delay="0"/>
                                  </p:stCondLst>
                                  <p:childTnLst>
                                    <p:animEffect transition="out" filter="fade">
                                      <p:cBhvr>
                                        <p:cTn id="10" dur="2000"/>
                                        <p:tgtEl>
                                          <p:spTgt spid="168"/>
                                        </p:tgtEl>
                                      </p:cBhvr>
                                    </p:animEffect>
                                    <p:set>
                                      <p:cBhvr>
                                        <p:cTn id="11" dur="1" fill="hold">
                                          <p:stCondLst>
                                            <p:cond delay="1999"/>
                                          </p:stCondLst>
                                        </p:cTn>
                                        <p:tgtEl>
                                          <p:spTgt spid="168"/>
                                        </p:tgtEl>
                                        <p:attrNameLst>
                                          <p:attrName>style.visibility</p:attrName>
                                        </p:attrNameLst>
                                      </p:cBhvr>
                                      <p:to>
                                        <p:strVal val="hidden"/>
                                      </p:to>
                                    </p:set>
                                  </p:childTnLst>
                                </p:cTn>
                              </p:par>
                            </p:childTnLst>
                          </p:cTn>
                        </p:par>
                        <p:par>
                          <p:cTn id="12" fill="hold">
                            <p:stCondLst>
                              <p:cond delay="4000"/>
                            </p:stCondLst>
                            <p:childTnLst>
                              <p:par>
                                <p:cTn id="13" presetID="10" presetClass="exit" presetSubtype="0" fill="hold" nodeType="afterEffect">
                                  <p:stCondLst>
                                    <p:cond delay="0"/>
                                  </p:stCondLst>
                                  <p:childTnLst>
                                    <p:animEffect transition="out" filter="fade">
                                      <p:cBhvr>
                                        <p:cTn id="14" dur="2000"/>
                                        <p:tgtEl>
                                          <p:spTgt spid="170"/>
                                        </p:tgtEl>
                                      </p:cBhvr>
                                    </p:animEffect>
                                    <p:set>
                                      <p:cBhvr>
                                        <p:cTn id="15" dur="1" fill="hold">
                                          <p:stCondLst>
                                            <p:cond delay="1999"/>
                                          </p:stCondLst>
                                        </p:cTn>
                                        <p:tgtEl>
                                          <p:spTgt spid="170"/>
                                        </p:tgtEl>
                                        <p:attrNameLst>
                                          <p:attrName>style.visibility</p:attrName>
                                        </p:attrNameLst>
                                      </p:cBhvr>
                                      <p:to>
                                        <p:strVal val="hidden"/>
                                      </p:to>
                                    </p:set>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2000"/>
                                        <p:tgtEl>
                                          <p:spTgt spid="167"/>
                                        </p:tgtEl>
                                      </p:cBhvr>
                                    </p:animEffect>
                                    <p:set>
                                      <p:cBhvr>
                                        <p:cTn id="19" dur="1" fill="hold">
                                          <p:stCondLst>
                                            <p:cond delay="1999"/>
                                          </p:stCondLst>
                                        </p:cTn>
                                        <p:tgtEl>
                                          <p:spTgt spid="167"/>
                                        </p:tgtEl>
                                        <p:attrNameLst>
                                          <p:attrName>style.visibility</p:attrName>
                                        </p:attrNameLst>
                                      </p:cBhvr>
                                      <p:to>
                                        <p:strVal val="hidden"/>
                                      </p:to>
                                    </p:set>
                                  </p:childTnLst>
                                </p:cTn>
                              </p:par>
                            </p:childTnLst>
                          </p:cTn>
                        </p:par>
                        <p:par>
                          <p:cTn id="20" fill="hold">
                            <p:stCondLst>
                              <p:cond delay="8000"/>
                            </p:stCondLst>
                            <p:childTnLst>
                              <p:par>
                                <p:cTn id="21" presetID="10" presetClass="exit" presetSubtype="0" fill="hold" nodeType="afterEffect">
                                  <p:stCondLst>
                                    <p:cond delay="0"/>
                                  </p:stCondLst>
                                  <p:childTnLst>
                                    <p:animEffect transition="out" filter="fade">
                                      <p:cBhvr>
                                        <p:cTn id="22" dur="2000"/>
                                        <p:tgtEl>
                                          <p:spTgt spid="174"/>
                                        </p:tgtEl>
                                      </p:cBhvr>
                                    </p:animEffect>
                                    <p:set>
                                      <p:cBhvr>
                                        <p:cTn id="23" dur="1" fill="hold">
                                          <p:stCondLst>
                                            <p:cond delay="1999"/>
                                          </p:stCondLst>
                                        </p:cTn>
                                        <p:tgtEl>
                                          <p:spTgt spid="174"/>
                                        </p:tgtEl>
                                        <p:attrNameLst>
                                          <p:attrName>style.visibility</p:attrName>
                                        </p:attrNameLst>
                                      </p:cBhvr>
                                      <p:to>
                                        <p:strVal val="hidden"/>
                                      </p:to>
                                    </p:set>
                                  </p:childTnLst>
                                </p:cTn>
                              </p:par>
                            </p:childTnLst>
                          </p:cTn>
                        </p:par>
                        <p:par>
                          <p:cTn id="24" fill="hold">
                            <p:stCondLst>
                              <p:cond delay="10000"/>
                            </p:stCondLst>
                            <p:childTnLst>
                              <p:par>
                                <p:cTn id="25" presetID="10" presetClass="exit" presetSubtype="0" fill="hold" nodeType="afterEffect">
                                  <p:stCondLst>
                                    <p:cond delay="0"/>
                                  </p:stCondLst>
                                  <p:childTnLst>
                                    <p:animEffect transition="out" filter="fade">
                                      <p:cBhvr>
                                        <p:cTn id="26" dur="2000"/>
                                        <p:tgtEl>
                                          <p:spTgt spid="225"/>
                                        </p:tgtEl>
                                      </p:cBhvr>
                                    </p:animEffect>
                                    <p:set>
                                      <p:cBhvr>
                                        <p:cTn id="27" dur="1" fill="hold">
                                          <p:stCondLst>
                                            <p:cond delay="1999"/>
                                          </p:stCondLst>
                                        </p:cTn>
                                        <p:tgtEl>
                                          <p:spTgt spid="2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425175277.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181211" y="756345"/>
            <a:ext cx="6442327" cy="707886"/>
          </a:xfrm>
          <a:prstGeom prst="rect">
            <a:avLst/>
          </a:prstGeom>
          <a:noFill/>
        </p:spPr>
        <p:txBody>
          <a:bodyPr wrap="square" rtlCol="0">
            <a:spAutoFit/>
          </a:bodyPr>
          <a:lstStyle/>
          <a:p>
            <a:r>
              <a:rPr lang="en-US" altLang="en-US" sz="2000" dirty="0">
                <a:solidFill>
                  <a:schemeClr val="bg1"/>
                </a:solidFill>
                <a:latin typeface="Arial"/>
              </a:rPr>
              <a:t>TODOS TENEMOS UNA RED NEURONAL PARA TODO LO QUE SABEMOS, HACEMOS Y SENTIMOS</a:t>
            </a:r>
            <a:endParaRPr lang="es-ES" sz="2000" dirty="0">
              <a:solidFill>
                <a:schemeClr val="bg1"/>
              </a:solidFill>
              <a:latin typeface="Arial"/>
              <a:cs typeface="Arial"/>
            </a:endParaRPr>
          </a:p>
        </p:txBody>
      </p:sp>
      <p:pic>
        <p:nvPicPr>
          <p:cNvPr id="8" name="Picture 7" descr="shutterstock_15824305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3078163"/>
            <a:ext cx="2286000" cy="3048000"/>
          </a:xfrm>
          <a:prstGeom prst="rect">
            <a:avLst/>
          </a:prstGeom>
        </p:spPr>
      </p:pic>
      <p:pic>
        <p:nvPicPr>
          <p:cNvPr id="9" name="Picture 8" descr="shutterstock_15666086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8861" y="2061655"/>
            <a:ext cx="3048000" cy="2033016"/>
          </a:xfrm>
          <a:prstGeom prst="rect">
            <a:avLst/>
          </a:prstGeom>
        </p:spPr>
      </p:pic>
      <p:pic>
        <p:nvPicPr>
          <p:cNvPr id="7" name="Picture 6" descr="shutterstock_4251752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855414"/>
            <a:ext cx="3048000" cy="2033016"/>
          </a:xfrm>
          <a:prstGeom prst="rect">
            <a:avLst/>
          </a:prstGeom>
        </p:spPr>
      </p:pic>
      <p:pic>
        <p:nvPicPr>
          <p:cNvPr id="10" name="Picture 9" descr="shutterstock_29273286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2642" y="4323223"/>
            <a:ext cx="3048000" cy="2033016"/>
          </a:xfrm>
          <a:prstGeom prst="rect">
            <a:avLst/>
          </a:prstGeom>
        </p:spPr>
      </p:pic>
    </p:spTree>
    <p:extLst>
      <p:ext uri="{BB962C8B-B14F-4D97-AF65-F5344CB8AC3E}">
        <p14:creationId xmlns:p14="http://schemas.microsoft.com/office/powerpoint/2010/main" val="3592878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dirty="0"/>
          </a:p>
        </p:txBody>
      </p:sp>
      <p:pic>
        <p:nvPicPr>
          <p:cNvPr id="2" name="Content Placeholder 1" descr="shutterstock_127623923.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39939"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39940" name="Rectangle 4"/>
          <p:cNvSpPr>
            <a:spLocks noChangeArrowheads="1"/>
          </p:cNvSpPr>
          <p:nvPr/>
        </p:nvSpPr>
        <p:spPr bwMode="auto">
          <a:xfrm>
            <a:off x="244475" y="816422"/>
            <a:ext cx="3205775" cy="4616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none">
            <a:spAutoFit/>
          </a:bodyPr>
          <a:lstStyle/>
          <a:p>
            <a:r>
              <a:rPr lang="en-US" sz="2400" dirty="0">
                <a:solidFill>
                  <a:schemeClr val="bg1"/>
                </a:solidFill>
                <a:latin typeface="Arial" charset="0"/>
              </a:rPr>
              <a:t>RESUMEN DE LA TAREA PARA EL HOGAR</a:t>
            </a:r>
            <a:endParaRPr lang="es-ES" sz="2400" dirty="0">
              <a:solidFill>
                <a:schemeClr val="bg1"/>
              </a:solidFill>
              <a:latin typeface="Arial" charset="0"/>
              <a:cs typeface="Arial" charset="0"/>
            </a:endParaRPr>
          </a:p>
        </p:txBody>
      </p:sp>
      <p:sp>
        <p:nvSpPr>
          <p:cNvPr id="39941" name="Rectangle 5"/>
          <p:cNvSpPr>
            <a:spLocks noChangeArrowheads="1"/>
          </p:cNvSpPr>
          <p:nvPr/>
        </p:nvSpPr>
        <p:spPr bwMode="auto">
          <a:xfrm>
            <a:off x="244475" y="1773238"/>
            <a:ext cx="8669338" cy="646331"/>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spAutoFit/>
          </a:bodyPr>
          <a:lstStyle/>
          <a:p>
            <a:pPr algn="ctr"/>
            <a:r>
              <a:rPr lang="en-US" dirty="0">
                <a:solidFill>
                  <a:schemeClr val="bg1">
                    <a:lumMod val="50000"/>
                  </a:schemeClr>
                </a:solidFill>
                <a:latin typeface="Arial"/>
              </a:rPr>
              <a:t>¿Tiene alguna idea de refrigerio saludable </a:t>
            </a:r>
          </a:p>
          <a:p>
            <a:pPr algn="ctr"/>
            <a:r>
              <a:rPr lang="en-US" dirty="0">
                <a:solidFill>
                  <a:schemeClr val="bg1">
                    <a:lumMod val="50000"/>
                  </a:schemeClr>
                </a:solidFill>
                <a:latin typeface="Arial"/>
              </a:rPr>
              <a:t>divertida para compartir?</a:t>
            </a:r>
          </a:p>
        </p:txBody>
      </p:sp>
      <p:pic>
        <p:nvPicPr>
          <p:cNvPr id="3" name="Picture 2" descr="shutterstock_1276239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405" y="2736441"/>
            <a:ext cx="4532911" cy="3023452"/>
          </a:xfrm>
          <a:prstGeom prst="rect">
            <a:avLst/>
          </a:prstGeom>
        </p:spPr>
      </p:pic>
    </p:spTree>
    <p:extLst>
      <p:ext uri="{BB962C8B-B14F-4D97-AF65-F5344CB8AC3E}">
        <p14:creationId xmlns:p14="http://schemas.microsoft.com/office/powerpoint/2010/main" val="237163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402621112.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8442" y="742229"/>
            <a:ext cx="6245901" cy="830997"/>
          </a:xfrm>
          <a:prstGeom prst="rect">
            <a:avLst/>
          </a:prstGeom>
          <a:noFill/>
        </p:spPr>
        <p:txBody>
          <a:bodyPr wrap="square" rtlCol="0">
            <a:spAutoFit/>
          </a:bodyPr>
          <a:lstStyle/>
          <a:p>
            <a:r>
              <a:rPr lang="en-US" sz="2400" dirty="0">
                <a:solidFill>
                  <a:schemeClr val="bg1"/>
                </a:solidFill>
                <a:latin typeface="Arial"/>
              </a:rPr>
              <a:t>LAS EXPERIENCIAS DIARIAS DESARROLLAN  </a:t>
            </a:r>
          </a:p>
          <a:p>
            <a:r>
              <a:rPr lang="en-US" sz="2400" dirty="0">
                <a:solidFill>
                  <a:schemeClr val="bg1"/>
                </a:solidFill>
                <a:latin typeface="Arial"/>
              </a:rPr>
              <a:t>LAS REDES NEURONALES</a:t>
            </a:r>
            <a:endParaRPr lang="es-ES" sz="2400" dirty="0">
              <a:solidFill>
                <a:schemeClr val="bg1"/>
              </a:solidFill>
              <a:latin typeface="Arial"/>
              <a:cs typeface="Arial"/>
            </a:endParaRPr>
          </a:p>
        </p:txBody>
      </p:sp>
      <p:pic>
        <p:nvPicPr>
          <p:cNvPr id="7" name="Picture 6" descr="shutterstock_4026211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544" y="1889740"/>
            <a:ext cx="3048000" cy="2033016"/>
          </a:xfrm>
          <a:prstGeom prst="rect">
            <a:avLst/>
          </a:prstGeom>
        </p:spPr>
      </p:pic>
      <p:pic>
        <p:nvPicPr>
          <p:cNvPr id="8" name="Picture 7" descr="shutterstock_30210688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433" y="1889740"/>
            <a:ext cx="3048000" cy="2033016"/>
          </a:xfrm>
          <a:prstGeom prst="rect">
            <a:avLst/>
          </a:prstGeom>
        </p:spPr>
      </p:pic>
      <p:pic>
        <p:nvPicPr>
          <p:cNvPr id="9" name="Picture 8" descr="shutterstock_22448910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2544" y="3922756"/>
            <a:ext cx="3048000" cy="2026920"/>
          </a:xfrm>
          <a:prstGeom prst="rect">
            <a:avLst/>
          </a:prstGeom>
        </p:spPr>
      </p:pic>
      <p:pic>
        <p:nvPicPr>
          <p:cNvPr id="10" name="Picture 9" descr="shutterstock_294151088.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5433" y="3922756"/>
            <a:ext cx="3048000" cy="2033016"/>
          </a:xfrm>
          <a:prstGeom prst="rect">
            <a:avLst/>
          </a:prstGeom>
        </p:spPr>
      </p:pic>
    </p:spTree>
    <p:extLst>
      <p:ext uri="{BB962C8B-B14F-4D97-AF65-F5344CB8AC3E}">
        <p14:creationId xmlns:p14="http://schemas.microsoft.com/office/powerpoint/2010/main" val="3298026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77189215.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8442" y="742229"/>
            <a:ext cx="6245901" cy="830997"/>
          </a:xfrm>
          <a:prstGeom prst="rect">
            <a:avLst/>
          </a:prstGeom>
          <a:noFill/>
        </p:spPr>
        <p:txBody>
          <a:bodyPr wrap="square" rtlCol="0">
            <a:spAutoFit/>
          </a:bodyPr>
          <a:lstStyle/>
          <a:p>
            <a:r>
              <a:rPr lang="en-US" sz="2400" dirty="0">
                <a:solidFill>
                  <a:schemeClr val="bg1"/>
                </a:solidFill>
                <a:latin typeface="Arial"/>
              </a:rPr>
              <a:t>LO MEJOR ES QUE ALGO SE EXPERIMENTE</a:t>
            </a:r>
          </a:p>
          <a:p>
            <a:r>
              <a:rPr lang="en-US" sz="2400" dirty="0">
                <a:solidFill>
                  <a:schemeClr val="bg1"/>
                </a:solidFill>
                <a:latin typeface="Arial"/>
              </a:rPr>
              <a:t>DE MUCHAS FORMAS</a:t>
            </a:r>
            <a:endParaRPr lang="es-ES" sz="2400" dirty="0">
              <a:solidFill>
                <a:schemeClr val="bg1"/>
              </a:solidFill>
              <a:latin typeface="Arial"/>
              <a:cs typeface="Arial"/>
            </a:endParaRPr>
          </a:p>
        </p:txBody>
      </p:sp>
      <p:pic>
        <p:nvPicPr>
          <p:cNvPr id="7" name="Picture 6" descr="shutterstock_3771892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86" y="1904827"/>
            <a:ext cx="3048000" cy="2033016"/>
          </a:xfrm>
          <a:prstGeom prst="rect">
            <a:avLst/>
          </a:prstGeom>
        </p:spPr>
      </p:pic>
      <p:pic>
        <p:nvPicPr>
          <p:cNvPr id="8" name="Picture 7" descr="shutterstock_10978358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715" y="2024897"/>
            <a:ext cx="3669796" cy="3825892"/>
          </a:xfrm>
          <a:prstGeom prst="rect">
            <a:avLst/>
          </a:prstGeom>
        </p:spPr>
      </p:pic>
      <p:pic>
        <p:nvPicPr>
          <p:cNvPr id="9" name="Picture 8" descr="shutterstock_39402490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586" y="3937843"/>
            <a:ext cx="3048000" cy="2033016"/>
          </a:xfrm>
          <a:prstGeom prst="rect">
            <a:avLst/>
          </a:prstGeom>
        </p:spPr>
      </p:pic>
    </p:spTree>
    <p:extLst>
      <p:ext uri="{BB962C8B-B14F-4D97-AF65-F5344CB8AC3E}">
        <p14:creationId xmlns:p14="http://schemas.microsoft.com/office/powerpoint/2010/main" val="1134769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endParaRPr lang="en-US" dirty="0"/>
          </a:p>
        </p:txBody>
      </p:sp>
      <p:sp>
        <p:nvSpPr>
          <p:cNvPr id="62466" name="Content Placeholder 2"/>
          <p:cNvSpPr>
            <a:spLocks noGrp="1"/>
          </p:cNvSpPr>
          <p:nvPr>
            <p:ph idx="1"/>
          </p:nvPr>
        </p:nvSpPr>
        <p:spPr/>
        <p:txBody>
          <a:bodyPr/>
          <a:lstStyle/>
          <a:p>
            <a:pPr eaLnBrk="1" hangingPunct="1"/>
            <a:endParaRPr lang="en-US" dirty="0"/>
          </a:p>
        </p:txBody>
      </p:sp>
      <p:pic>
        <p:nvPicPr>
          <p:cNvPr id="62467" name="Picture 3" descr="PPTslide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2468" name="TextBox 4"/>
          <p:cNvSpPr txBox="1">
            <a:spLocks noChangeArrowheads="1"/>
          </p:cNvSpPr>
          <p:nvPr/>
        </p:nvSpPr>
        <p:spPr bwMode="auto">
          <a:xfrm>
            <a:off x="5546725" y="2763838"/>
            <a:ext cx="3360738" cy="107721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err="1" smtClean="0">
                <a:solidFill>
                  <a:srgbClr val="0E4294"/>
                </a:solidFill>
                <a:latin typeface="Arial" charset="0"/>
                <a:ea typeface="Arial" charset="0"/>
                <a:cs typeface="Arial" charset="0"/>
              </a:rPr>
              <a:t>Encuesta</a:t>
            </a:r>
            <a:endParaRPr lang="en-US" sz="3200" dirty="0" smtClean="0">
              <a:solidFill>
                <a:srgbClr val="0E4294"/>
              </a:solidFill>
              <a:latin typeface="Arial" charset="0"/>
              <a:ea typeface="Arial" charset="0"/>
              <a:cs typeface="Arial" charset="0"/>
            </a:endParaRPr>
          </a:p>
          <a:p>
            <a:pPr eaLnBrk="1" hangingPunct="1"/>
            <a:r>
              <a:rPr lang="en-US" sz="3200" dirty="0" smtClean="0">
                <a:solidFill>
                  <a:srgbClr val="0E4294"/>
                </a:solidFill>
                <a:latin typeface="Arial" charset="0"/>
                <a:ea typeface="Arial" charset="0"/>
                <a:cs typeface="Arial" charset="0"/>
              </a:rPr>
              <a:t>(Post-survey)</a:t>
            </a:r>
            <a:endParaRPr lang="es-ES" dirty="0">
              <a:latin typeface="Arial" charset="0"/>
              <a:ea typeface="Arial" charset="0"/>
              <a:cs typeface="Arial" charset="0"/>
            </a:endParaRPr>
          </a:p>
        </p:txBody>
      </p:sp>
    </p:spTree>
    <p:extLst>
      <p:ext uri="{BB962C8B-B14F-4D97-AF65-F5344CB8AC3E}">
        <p14:creationId xmlns:p14="http://schemas.microsoft.com/office/powerpoint/2010/main" val="2874740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00094247.jpg"/>
          <p:cNvPicPr>
            <a:picLocks noGrp="1" noChangeAspect="1"/>
          </p:cNvPicPr>
          <p:nvPr>
            <p:ph idx="1"/>
          </p:nvPr>
        </p:nvPicPr>
        <p:blipFill>
          <a:blip r:embed="rId2">
            <a:extLst>
              <a:ext uri="{28A0092B-C50C-407E-A947-70E740481C1C}">
                <a14:useLocalDpi xmlns:a14="http://schemas.microsoft.com/office/drawing/2010/main" val="0"/>
              </a:ext>
            </a:extLst>
          </a:blip>
          <a:srcRect t="6003" b="6003"/>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TAREA PARA EL HOGAR</a:t>
            </a:r>
            <a:endParaRPr lang="es-ES" sz="2400" dirty="0">
              <a:solidFill>
                <a:schemeClr val="bg1"/>
              </a:solidFill>
              <a:latin typeface="Arial" charset="0"/>
              <a:cs typeface="Arial" charset="0"/>
            </a:endParaRPr>
          </a:p>
        </p:txBody>
      </p:sp>
      <p:sp>
        <p:nvSpPr>
          <p:cNvPr id="9" name="TextBox 8"/>
          <p:cNvSpPr txBox="1"/>
          <p:nvPr/>
        </p:nvSpPr>
        <p:spPr>
          <a:xfrm>
            <a:off x="2503135" y="2024362"/>
            <a:ext cx="4939674" cy="923330"/>
          </a:xfrm>
          <a:prstGeom prst="rect">
            <a:avLst/>
          </a:prstGeom>
          <a:noFill/>
        </p:spPr>
        <p:txBody>
          <a:bodyPr wrap="square" rtlCol="0">
            <a:spAutoFit/>
          </a:bodyPr>
          <a:lstStyle/>
          <a:p>
            <a:r>
              <a:rPr lang="en-US" dirty="0">
                <a:latin typeface="Arial"/>
              </a:rPr>
              <a:t>Juegue con su hijo o pruebe con una de las siguientes actividades para desarrollar el cerebro de su hijo.</a:t>
            </a:r>
          </a:p>
        </p:txBody>
      </p:sp>
      <p:pic>
        <p:nvPicPr>
          <p:cNvPr id="7" name="Picture 6" descr="shutterstock_3000942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135" y="2947692"/>
            <a:ext cx="4647318" cy="2904574"/>
          </a:xfrm>
          <a:prstGeom prst="rect">
            <a:avLst/>
          </a:prstGeom>
        </p:spPr>
      </p:pic>
    </p:spTree>
    <p:extLst>
      <p:ext uri="{BB962C8B-B14F-4D97-AF65-F5344CB8AC3E}">
        <p14:creationId xmlns:p14="http://schemas.microsoft.com/office/powerpoint/2010/main" val="2288308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ACTIVIDADES</a:t>
            </a:r>
            <a:endParaRPr lang="es-ES" sz="2400" dirty="0">
              <a:solidFill>
                <a:schemeClr val="bg1"/>
              </a:solidFill>
              <a:latin typeface="Arial" charset="0"/>
              <a:cs typeface="Arial" charset="0"/>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 name="Rectangle 6"/>
          <p:cNvSpPr/>
          <p:nvPr/>
        </p:nvSpPr>
        <p:spPr>
          <a:xfrm>
            <a:off x="214769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8" name="Rectangle 7"/>
          <p:cNvSpPr/>
          <p:nvPr/>
        </p:nvSpPr>
        <p:spPr>
          <a:xfrm>
            <a:off x="2147690" y="3747752"/>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2595903" y="2024362"/>
            <a:ext cx="4939674" cy="2031325"/>
          </a:xfrm>
          <a:prstGeom prst="rect">
            <a:avLst/>
          </a:prstGeom>
          <a:noFill/>
        </p:spPr>
        <p:txBody>
          <a:bodyPr wrap="square" rtlCol="0">
            <a:spAutoFit/>
          </a:bodyPr>
          <a:lstStyle/>
          <a:p>
            <a:r>
              <a:rPr lang="en-US" dirty="0">
                <a:solidFill>
                  <a:srgbClr val="7F7F7F"/>
                </a:solidFill>
                <a:latin typeface="Arial"/>
              </a:rPr>
              <a:t>¿Flota o se hunde?</a:t>
            </a:r>
          </a:p>
          <a:p>
            <a:endParaRPr lang="es-ES" dirty="0">
              <a:solidFill>
                <a:srgbClr val="7F7F7F"/>
              </a:solidFill>
              <a:latin typeface="Arial"/>
              <a:cs typeface="Arial"/>
            </a:endParaRPr>
          </a:p>
          <a:p>
            <a:r>
              <a:rPr lang="en-US" dirty="0">
                <a:solidFill>
                  <a:srgbClr val="7F7F7F"/>
                </a:solidFill>
                <a:latin typeface="Arial"/>
              </a:rPr>
              <a:t>Rompecabezas de formas caseros </a:t>
            </a:r>
          </a:p>
          <a:p>
            <a:endParaRPr lang="es-ES" dirty="0">
              <a:solidFill>
                <a:srgbClr val="7F7F7F"/>
              </a:solidFill>
              <a:latin typeface="Arial"/>
              <a:cs typeface="Arial"/>
            </a:endParaRPr>
          </a:p>
          <a:p>
            <a:r>
              <a:rPr lang="en-US" dirty="0">
                <a:solidFill>
                  <a:srgbClr val="7F7F7F"/>
                </a:solidFill>
                <a:latin typeface="Arial"/>
              </a:rPr>
              <a:t>Búsqueda y clasificación de formas</a:t>
            </a:r>
          </a:p>
          <a:p>
            <a:endParaRPr lang="es-ES" dirty="0">
              <a:solidFill>
                <a:srgbClr val="7F7F7F"/>
              </a:solidFill>
              <a:latin typeface="Arial"/>
              <a:cs typeface="Arial"/>
            </a:endParaRPr>
          </a:p>
          <a:p>
            <a:r>
              <a:rPr lang="en-US" dirty="0">
                <a:solidFill>
                  <a:srgbClr val="7F7F7F"/>
                </a:solidFill>
                <a:latin typeface="Arial"/>
              </a:rPr>
              <a:t>Volver a contar historias</a:t>
            </a: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100865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44042519.jpg"/>
          <p:cNvPicPr>
            <a:picLocks noGrp="1" noChangeAspect="1"/>
          </p:cNvPicPr>
          <p:nvPr>
            <p:ph idx="1"/>
          </p:nvPr>
        </p:nvPicPr>
        <p:blipFill>
          <a:blip r:embed="rId2">
            <a:extLst>
              <a:ext uri="{28A0092B-C50C-407E-A947-70E740481C1C}">
                <a14:useLocalDpi xmlns:a14="http://schemas.microsoft.com/office/drawing/2010/main" val="0"/>
              </a:ext>
            </a:extLst>
          </a:blip>
          <a:srcRect t="15627" b="15627"/>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¿FLOTA O SE HUNDE?</a:t>
            </a:r>
            <a:endParaRPr lang="es-ES" sz="2400" dirty="0">
              <a:solidFill>
                <a:schemeClr val="bg1"/>
              </a:solidFill>
              <a:latin typeface="Arial" charset="0"/>
              <a:cs typeface="Arial" charset="0"/>
            </a:endParaRPr>
          </a:p>
        </p:txBody>
      </p:sp>
      <p:pic>
        <p:nvPicPr>
          <p:cNvPr id="7" name="Picture 6" descr="shutterstock_3440425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695" y="1840171"/>
            <a:ext cx="2814848" cy="2251878"/>
          </a:xfrm>
          <a:prstGeom prst="rect">
            <a:avLst/>
          </a:prstGeom>
        </p:spPr>
      </p:pic>
      <p:pic>
        <p:nvPicPr>
          <p:cNvPr id="8" name="Picture 7" descr="shutterstock_40632138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6695" y="4092598"/>
            <a:ext cx="2814847" cy="1877503"/>
          </a:xfrm>
          <a:prstGeom prst="rect">
            <a:avLst/>
          </a:prstGeom>
        </p:spPr>
      </p:pic>
      <p:pic>
        <p:nvPicPr>
          <p:cNvPr id="9" name="Picture 8" descr="shutterstock_2789191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1544" y="1840171"/>
            <a:ext cx="2710502" cy="2252427"/>
          </a:xfrm>
          <a:prstGeom prst="rect">
            <a:avLst/>
          </a:prstGeom>
        </p:spPr>
      </p:pic>
      <p:pic>
        <p:nvPicPr>
          <p:cNvPr id="10" name="Picture 9" descr="shutterstock_38352089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1543" y="4065101"/>
            <a:ext cx="3048000" cy="1905000"/>
          </a:xfrm>
          <a:prstGeom prst="rect">
            <a:avLst/>
          </a:prstGeom>
        </p:spPr>
      </p:pic>
    </p:spTree>
    <p:extLst>
      <p:ext uri="{BB962C8B-B14F-4D97-AF65-F5344CB8AC3E}">
        <p14:creationId xmlns:p14="http://schemas.microsoft.com/office/powerpoint/2010/main" val="1674896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50862515.jpg"/>
          <p:cNvPicPr>
            <a:picLocks noGrp="1" noChangeAspect="1"/>
          </p:cNvPicPr>
          <p:nvPr>
            <p:ph idx="1"/>
          </p:nvPr>
        </p:nvPicPr>
        <p:blipFill>
          <a:blip r:embed="rId2">
            <a:extLst>
              <a:ext uri="{28A0092B-C50C-407E-A947-70E740481C1C}">
                <a14:useLocalDpi xmlns:a14="http://schemas.microsoft.com/office/drawing/2010/main" val="0"/>
              </a:ext>
            </a:extLst>
          </a:blip>
          <a:srcRect t="13333" b="13333"/>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1474" y="706242"/>
            <a:ext cx="5799098" cy="830997"/>
          </a:xfrm>
          <a:prstGeom prst="rect">
            <a:avLst/>
          </a:prstGeom>
          <a:noFill/>
        </p:spPr>
        <p:txBody>
          <a:bodyPr wrap="square" rtlCol="0">
            <a:spAutoFit/>
          </a:bodyPr>
          <a:lstStyle/>
          <a:p>
            <a:r>
              <a:rPr lang="en-US" sz="2400" dirty="0">
                <a:solidFill>
                  <a:schemeClr val="bg1"/>
                </a:solidFill>
                <a:latin typeface="Arial" charset="0"/>
              </a:rPr>
              <a:t>ROMPECABEZAS DE </a:t>
            </a:r>
            <a:r>
              <a:rPr lang="en-US" sz="2400">
                <a:solidFill>
                  <a:schemeClr val="bg1"/>
                </a:solidFill>
                <a:latin typeface="Arial" charset="0"/>
              </a:rPr>
              <a:t>FORMAS </a:t>
            </a:r>
            <a:r>
              <a:rPr lang="en-US" sz="2400" smtClean="0">
                <a:solidFill>
                  <a:schemeClr val="bg1"/>
                </a:solidFill>
                <a:latin typeface="Arial" charset="0"/>
              </a:rPr>
              <a:t>CASERAS</a:t>
            </a:r>
            <a:endParaRPr lang="es-ES" sz="2400" dirty="0">
              <a:solidFill>
                <a:schemeClr val="bg1"/>
              </a:solidFill>
              <a:latin typeface="Arial" charset="0"/>
              <a:cs typeface="Arial" charset="0"/>
            </a:endParaRPr>
          </a:p>
        </p:txBody>
      </p:sp>
      <p:pic>
        <p:nvPicPr>
          <p:cNvPr id="7" name="Picture 6" descr="shutterstock_350862515.jpg"/>
          <p:cNvPicPr>
            <a:picLocks noChangeAspect="1"/>
          </p:cNvPicPr>
          <p:nvPr/>
        </p:nvPicPr>
        <p:blipFill rotWithShape="1">
          <a:blip r:embed="rId2">
            <a:extLst>
              <a:ext uri="{28A0092B-C50C-407E-A947-70E740481C1C}">
                <a14:useLocalDpi xmlns:a14="http://schemas.microsoft.com/office/drawing/2010/main" val="0"/>
              </a:ext>
            </a:extLst>
          </a:blip>
          <a:srcRect t="19525" b="4567"/>
          <a:stretch/>
        </p:blipFill>
        <p:spPr>
          <a:xfrm>
            <a:off x="754659" y="1853578"/>
            <a:ext cx="7505545" cy="4272585"/>
          </a:xfrm>
          <a:prstGeom prst="rect">
            <a:avLst/>
          </a:prstGeom>
        </p:spPr>
      </p:pic>
    </p:spTree>
    <p:extLst>
      <p:ext uri="{BB962C8B-B14F-4D97-AF65-F5344CB8AC3E}">
        <p14:creationId xmlns:p14="http://schemas.microsoft.com/office/powerpoint/2010/main" val="3635889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195954887.jpg"/>
          <p:cNvPicPr>
            <a:picLocks noGrp="1" noChangeAspect="1"/>
          </p:cNvPicPr>
          <p:nvPr>
            <p:ph idx="1"/>
          </p:nvPr>
        </p:nvPicPr>
        <p:blipFill>
          <a:blip r:embed="rId2">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769203"/>
            <a:ext cx="5799098" cy="830997"/>
          </a:xfrm>
          <a:prstGeom prst="rect">
            <a:avLst/>
          </a:prstGeom>
          <a:noFill/>
        </p:spPr>
        <p:txBody>
          <a:bodyPr wrap="square" rtlCol="0">
            <a:spAutoFit/>
          </a:bodyPr>
          <a:lstStyle/>
          <a:p>
            <a:r>
              <a:rPr lang="en-US" sz="2400" dirty="0">
                <a:solidFill>
                  <a:schemeClr val="bg1"/>
                </a:solidFill>
                <a:latin typeface="Arial" charset="0"/>
              </a:rPr>
              <a:t>BÚSQUEDA Y CLASIFICACIÓN DE FORMAS</a:t>
            </a:r>
            <a:endParaRPr lang="es-ES" sz="2400" dirty="0">
              <a:solidFill>
                <a:schemeClr val="bg1"/>
              </a:solidFill>
              <a:latin typeface="Arial" charset="0"/>
              <a:cs typeface="Arial" charset="0"/>
            </a:endParaRPr>
          </a:p>
        </p:txBody>
      </p:sp>
      <p:pic>
        <p:nvPicPr>
          <p:cNvPr id="7" name="Picture 6" descr="shutterstock_1959548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2802" y="1608794"/>
            <a:ext cx="6475451" cy="4319126"/>
          </a:xfrm>
          <a:prstGeom prst="rect">
            <a:avLst/>
          </a:prstGeom>
        </p:spPr>
      </p:pic>
    </p:spTree>
    <p:extLst>
      <p:ext uri="{BB962C8B-B14F-4D97-AF65-F5344CB8AC3E}">
        <p14:creationId xmlns:p14="http://schemas.microsoft.com/office/powerpoint/2010/main" val="3635889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hutterstock_368415098 (1).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4" name="Picture 3" descr="PPTslide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VOLVER A CONTAR HISTORIAS</a:t>
            </a:r>
            <a:endParaRPr lang="es-ES" sz="2400" dirty="0">
              <a:solidFill>
                <a:schemeClr val="bg1"/>
              </a:solidFill>
              <a:latin typeface="Arial" charset="0"/>
              <a:cs typeface="Arial" charset="0"/>
            </a:endParaRPr>
          </a:p>
        </p:txBody>
      </p:sp>
      <p:pic>
        <p:nvPicPr>
          <p:cNvPr id="7" name="Picture 6" descr="shutterstock_368415098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074" y="1777142"/>
            <a:ext cx="5754685" cy="3838375"/>
          </a:xfrm>
          <a:prstGeom prst="rect">
            <a:avLst/>
          </a:prstGeom>
        </p:spPr>
      </p:pic>
    </p:spTree>
    <p:extLst>
      <p:ext uri="{BB962C8B-B14F-4D97-AF65-F5344CB8AC3E}">
        <p14:creationId xmlns:p14="http://schemas.microsoft.com/office/powerpoint/2010/main" val="481925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endParaRPr lang="en-US" dirty="0"/>
          </a:p>
        </p:txBody>
      </p:sp>
      <p:sp>
        <p:nvSpPr>
          <p:cNvPr id="61442" name="Content Placeholder 2"/>
          <p:cNvSpPr>
            <a:spLocks noGrp="1"/>
          </p:cNvSpPr>
          <p:nvPr>
            <p:ph idx="1"/>
          </p:nvPr>
        </p:nvSpPr>
        <p:spPr/>
        <p:txBody>
          <a:bodyPr/>
          <a:lstStyle/>
          <a:p>
            <a:pPr eaLnBrk="1" hangingPunct="1"/>
            <a:endParaRPr lang="en-US" dirty="0"/>
          </a:p>
        </p:txBody>
      </p:sp>
      <p:pic>
        <p:nvPicPr>
          <p:cNvPr id="61443" name="Picture 3" descr="PPTslide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Tree>
    <p:extLst>
      <p:ext uri="{BB962C8B-B14F-4D97-AF65-F5344CB8AC3E}">
        <p14:creationId xmlns:p14="http://schemas.microsoft.com/office/powerpoint/2010/main" val="77363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endParaRPr lang="en-US" dirty="0"/>
          </a:p>
        </p:txBody>
      </p:sp>
      <p:pic>
        <p:nvPicPr>
          <p:cNvPr id="15362"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rcRect t="12682" b="12682"/>
          <a:stretch>
            <a:fillRect/>
          </a:stretch>
        </p:blipFill>
        <p:spPr/>
      </p:pic>
      <p:pic>
        <p:nvPicPr>
          <p:cNvPr id="15363" name="Picture 5" descr="PPTslide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pic>
        <p:nvPicPr>
          <p:cNvPr id="1536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15365" name="TextBox 8"/>
          <p:cNvSpPr txBox="1">
            <a:spLocks noChangeArrowheads="1"/>
          </p:cNvSpPr>
          <p:nvPr/>
        </p:nvSpPr>
        <p:spPr bwMode="auto">
          <a:xfrm>
            <a:off x="5546725" y="2763838"/>
            <a:ext cx="3360738" cy="1077218"/>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err="1" smtClean="0">
                <a:solidFill>
                  <a:srgbClr val="0E4294"/>
                </a:solidFill>
                <a:latin typeface="Arial" charset="0"/>
                <a:ea typeface="Arial" charset="0"/>
                <a:cs typeface="Arial" charset="0"/>
              </a:rPr>
              <a:t>Encuesta</a:t>
            </a:r>
            <a:endParaRPr lang="en-US" sz="3200" dirty="0" smtClean="0">
              <a:solidFill>
                <a:srgbClr val="0E4294"/>
              </a:solidFill>
              <a:latin typeface="Arial" charset="0"/>
              <a:ea typeface="Arial" charset="0"/>
              <a:cs typeface="Arial" charset="0"/>
            </a:endParaRPr>
          </a:p>
          <a:p>
            <a:pPr eaLnBrk="1" hangingPunct="1"/>
            <a:r>
              <a:rPr lang="en-US" sz="3200" dirty="0" smtClean="0">
                <a:solidFill>
                  <a:srgbClr val="0E4294"/>
                </a:solidFill>
                <a:latin typeface="Arial" charset="0"/>
                <a:ea typeface="Arial" charset="0"/>
                <a:cs typeface="Arial" charset="0"/>
              </a:rPr>
              <a:t>(Pre-survey)</a:t>
            </a:r>
            <a:endParaRPr lang="en-US" sz="3200" dirty="0">
              <a:solidFill>
                <a:srgbClr val="0E4294"/>
              </a:solidFill>
              <a:latin typeface="Arial" charset="0"/>
              <a:ea typeface="Arial" charset="0"/>
              <a:cs typeface="Arial" charset="0"/>
            </a:endParaRPr>
          </a:p>
        </p:txBody>
      </p:sp>
    </p:spTree>
    <p:extLst>
      <p:ext uri="{BB962C8B-B14F-4D97-AF65-F5344CB8AC3E}">
        <p14:creationId xmlns:p14="http://schemas.microsoft.com/office/powerpoint/2010/main" val="3992653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pPr eaLnBrk="1" hangingPunct="1"/>
            <a:endParaRPr lang="en-US" dirty="0"/>
          </a:p>
        </p:txBody>
      </p:sp>
      <p:sp>
        <p:nvSpPr>
          <p:cNvPr id="65538" name="Content Placeholder 2"/>
          <p:cNvSpPr>
            <a:spLocks noGrp="1"/>
          </p:cNvSpPr>
          <p:nvPr>
            <p:ph idx="1"/>
          </p:nvPr>
        </p:nvSpPr>
        <p:spPr/>
        <p:txBody>
          <a:bodyPr/>
          <a:lstStyle/>
          <a:p>
            <a:pPr marL="0" indent="0" eaLnBrk="1" hangingPunct="1">
              <a:buFont typeface="Arial" charset="0"/>
              <a:buNone/>
            </a:pPr>
            <a:endParaRPr lang="en-US" dirty="0"/>
          </a:p>
        </p:txBody>
      </p:sp>
      <p:pic>
        <p:nvPicPr>
          <p:cNvPr id="65539" name="Picture 4" descr="PPT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65540" name="TextBox 5"/>
          <p:cNvSpPr txBox="1">
            <a:spLocks noChangeArrowheads="1"/>
          </p:cNvSpPr>
          <p:nvPr/>
        </p:nvSpPr>
        <p:spPr bwMode="auto">
          <a:xfrm>
            <a:off x="5546725" y="2763838"/>
            <a:ext cx="3360738" cy="132397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dirty="0">
                <a:solidFill>
                  <a:srgbClr val="0E4294"/>
                </a:solidFill>
                <a:latin typeface="Arial" charset="0"/>
                <a:ea typeface="Arial" charset="0"/>
                <a:cs typeface="Arial" charset="0"/>
              </a:rPr>
              <a:t>¡Gracias!</a:t>
            </a:r>
          </a:p>
          <a:p>
            <a:pPr eaLnBrk="1" hangingPunct="1"/>
            <a:r>
              <a:rPr lang="en-US" dirty="0">
                <a:latin typeface="Arial" charset="0"/>
                <a:ea typeface="Arial" charset="0"/>
                <a:cs typeface="Arial" charset="0"/>
              </a:rPr>
              <a:t>Taller 6:</a:t>
            </a:r>
            <a:endParaRPr lang="es-ES" dirty="0">
              <a:latin typeface="Arial" charset="0"/>
              <a:ea typeface="Arial" charset="0"/>
              <a:cs typeface="Arial" charset="0"/>
            </a:endParaRPr>
          </a:p>
          <a:p>
            <a:pPr eaLnBrk="1" hangingPunct="1"/>
            <a:r>
              <a:rPr lang="en-US" dirty="0">
                <a:latin typeface="Arial" charset="0"/>
                <a:ea typeface="Arial" charset="0"/>
                <a:cs typeface="Arial" charset="0"/>
              </a:rPr>
              <a:t>FECHA Y HORA</a:t>
            </a:r>
          </a:p>
        </p:txBody>
      </p:sp>
    </p:spTree>
    <p:extLst>
      <p:ext uri="{BB962C8B-B14F-4D97-AF65-F5344CB8AC3E}">
        <p14:creationId xmlns:p14="http://schemas.microsoft.com/office/powerpoint/2010/main" val="3662641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srcRect t="12681" b="12681"/>
          <a:stretch>
            <a:fillRect/>
          </a:stretch>
        </p:blipFill>
        <p:spPr/>
      </p:pic>
      <p:pic>
        <p:nvPicPr>
          <p:cNvPr id="6" name="Picture 5" descr="PPT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2"/>
          <a:stretch>
            <a:fillRect/>
          </a:stretch>
        </p:blipFill>
        <p:spPr>
          <a:xfrm>
            <a:off x="228600" y="228600"/>
            <a:ext cx="8686800" cy="6400800"/>
          </a:xfrm>
          <a:prstGeom prst="rect">
            <a:avLst/>
          </a:prstGeom>
        </p:spPr>
      </p:pic>
      <p:sp>
        <p:nvSpPr>
          <p:cNvPr id="9" name="TextBox 8"/>
          <p:cNvSpPr txBox="1"/>
          <p:nvPr/>
        </p:nvSpPr>
        <p:spPr>
          <a:xfrm>
            <a:off x="5546629" y="2764213"/>
            <a:ext cx="3361592" cy="1446550"/>
          </a:xfrm>
          <a:prstGeom prst="rect">
            <a:avLst/>
          </a:prstGeom>
          <a:noFill/>
        </p:spPr>
        <p:txBody>
          <a:bodyPr wrap="square" rtlCol="0">
            <a:spAutoFit/>
          </a:bodyPr>
          <a:lstStyle/>
          <a:p>
            <a:r>
              <a:rPr lang="en-US" sz="3200" dirty="0">
                <a:solidFill>
                  <a:srgbClr val="0E4294"/>
                </a:solidFill>
                <a:latin typeface="Arial" charset="0"/>
              </a:rPr>
              <a:t>ENCABEZADO DE SECCIÓN</a:t>
            </a:r>
          </a:p>
          <a:p>
            <a:r>
              <a:rPr lang="en-US" sz="2400" dirty="0">
                <a:latin typeface="Arial" charset="0"/>
              </a:rPr>
              <a:t>Estilo de entrada</a:t>
            </a:r>
          </a:p>
        </p:txBody>
      </p:sp>
    </p:spTree>
    <p:extLst>
      <p:ext uri="{BB962C8B-B14F-4D97-AF65-F5344CB8AC3E}">
        <p14:creationId xmlns:p14="http://schemas.microsoft.com/office/powerpoint/2010/main" val="37866923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5" name="Picture 4" descr="PPTslid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5546629" y="2764213"/>
            <a:ext cx="3361592" cy="1446550"/>
          </a:xfrm>
          <a:prstGeom prst="rect">
            <a:avLst/>
          </a:prstGeom>
          <a:noFill/>
        </p:spPr>
        <p:txBody>
          <a:bodyPr wrap="square" rtlCol="0">
            <a:spAutoFit/>
          </a:bodyPr>
          <a:lstStyle/>
          <a:p>
            <a:r>
              <a:rPr lang="en-US" sz="3200" dirty="0">
                <a:solidFill>
                  <a:srgbClr val="0E4294"/>
                </a:solidFill>
                <a:latin typeface="Arial" charset="0"/>
              </a:rPr>
              <a:t>ENCABEZADO DE SECCIÓN</a:t>
            </a:r>
          </a:p>
          <a:p>
            <a:r>
              <a:rPr lang="en-US" sz="2400" dirty="0">
                <a:latin typeface="Arial" charset="0"/>
              </a:rPr>
              <a:t>Estilo de entrada</a:t>
            </a:r>
          </a:p>
        </p:txBody>
      </p:sp>
    </p:spTree>
    <p:extLst>
      <p:ext uri="{BB962C8B-B14F-4D97-AF65-F5344CB8AC3E}">
        <p14:creationId xmlns:p14="http://schemas.microsoft.com/office/powerpoint/2010/main" val="3185722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546629" y="2764213"/>
            <a:ext cx="3361592" cy="1446550"/>
          </a:xfrm>
          <a:prstGeom prst="rect">
            <a:avLst/>
          </a:prstGeom>
          <a:noFill/>
        </p:spPr>
        <p:txBody>
          <a:bodyPr wrap="square" rtlCol="0">
            <a:spAutoFit/>
          </a:bodyPr>
          <a:lstStyle/>
          <a:p>
            <a:r>
              <a:rPr lang="en-US" sz="3200" dirty="0">
                <a:solidFill>
                  <a:srgbClr val="0E4294"/>
                </a:solidFill>
                <a:latin typeface="Arial" charset="0"/>
              </a:rPr>
              <a:t>ENCABEZADO DE SECCIÓN</a:t>
            </a:r>
          </a:p>
          <a:p>
            <a:r>
              <a:rPr lang="en-US" sz="2400" dirty="0">
                <a:latin typeface="Arial" charset="0"/>
              </a:rPr>
              <a:t>Estilo de entrada</a:t>
            </a:r>
          </a:p>
        </p:txBody>
      </p:sp>
    </p:spTree>
    <p:extLst>
      <p:ext uri="{BB962C8B-B14F-4D97-AF65-F5344CB8AC3E}">
        <p14:creationId xmlns:p14="http://schemas.microsoft.com/office/powerpoint/2010/main" val="802190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5546629" y="2764213"/>
            <a:ext cx="3361592" cy="1446550"/>
          </a:xfrm>
          <a:prstGeom prst="rect">
            <a:avLst/>
          </a:prstGeom>
          <a:noFill/>
        </p:spPr>
        <p:txBody>
          <a:bodyPr wrap="square" rtlCol="0">
            <a:spAutoFit/>
          </a:bodyPr>
          <a:lstStyle/>
          <a:p>
            <a:r>
              <a:rPr lang="en-US" sz="3200" dirty="0">
                <a:solidFill>
                  <a:srgbClr val="0E4294"/>
                </a:solidFill>
                <a:latin typeface="Arial" charset="0"/>
              </a:rPr>
              <a:t>ENCABEZADO DE SECCIÓN</a:t>
            </a:r>
          </a:p>
          <a:p>
            <a:r>
              <a:rPr lang="en-US" sz="2400" dirty="0">
                <a:latin typeface="Arial" charset="0"/>
              </a:rPr>
              <a:t>Estilo de entrada</a:t>
            </a:r>
          </a:p>
        </p:txBody>
      </p:sp>
    </p:spTree>
    <p:extLst>
      <p:ext uri="{BB962C8B-B14F-4D97-AF65-F5344CB8AC3E}">
        <p14:creationId xmlns:p14="http://schemas.microsoft.com/office/powerpoint/2010/main" val="3103798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descr="PPTslide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p:nvSpPr>
        <p:spPr>
          <a:xfrm>
            <a:off x="5546629" y="2764213"/>
            <a:ext cx="3361592" cy="1446550"/>
          </a:xfrm>
          <a:prstGeom prst="rect">
            <a:avLst/>
          </a:prstGeom>
          <a:noFill/>
        </p:spPr>
        <p:txBody>
          <a:bodyPr wrap="square" rtlCol="0">
            <a:spAutoFit/>
          </a:bodyPr>
          <a:lstStyle/>
          <a:p>
            <a:r>
              <a:rPr lang="en-US" sz="3200" dirty="0">
                <a:solidFill>
                  <a:srgbClr val="0E4294"/>
                </a:solidFill>
                <a:latin typeface="Arial" charset="0"/>
              </a:rPr>
              <a:t>ENCABEZADO DE SECCIÓN</a:t>
            </a:r>
          </a:p>
          <a:p>
            <a:r>
              <a:rPr lang="en-US" sz="2400" dirty="0">
                <a:latin typeface="Arial" charset="0"/>
              </a:rPr>
              <a:t>Estilo de entrada</a:t>
            </a:r>
          </a:p>
        </p:txBody>
      </p:sp>
    </p:spTree>
    <p:extLst>
      <p:ext uri="{BB962C8B-B14F-4D97-AF65-F5344CB8AC3E}">
        <p14:creationId xmlns:p14="http://schemas.microsoft.com/office/powerpoint/2010/main" val="3660743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830997"/>
          </a:xfrm>
          <a:prstGeom prst="rect">
            <a:avLst/>
          </a:prstGeom>
          <a:noFill/>
        </p:spPr>
        <p:txBody>
          <a:bodyPr wrap="square" rtlCol="0">
            <a:spAutoFit/>
          </a:bodyPr>
          <a:lstStyle/>
          <a:p>
            <a:r>
              <a:rPr lang="en-US" sz="2400" dirty="0">
                <a:solidFill>
                  <a:schemeClr val="bg1"/>
                </a:solidFill>
                <a:latin typeface="Arial" charset="0"/>
              </a:rPr>
              <a:t>EL TÍTULO DE LA DIAPOSITIVA VA AQUÍ</a:t>
            </a:r>
            <a:endParaRPr lang="es-ES" sz="2400" dirty="0">
              <a:solidFill>
                <a:schemeClr val="bg1"/>
              </a:solidFill>
              <a:latin typeface="Arial" charset="0"/>
              <a:cs typeface="Arial" charset="0"/>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 name="Rectangle 6"/>
          <p:cNvSpPr/>
          <p:nvPr/>
        </p:nvSpPr>
        <p:spPr>
          <a:xfrm>
            <a:off x="214769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8" name="Rectangle 7"/>
          <p:cNvSpPr/>
          <p:nvPr/>
        </p:nvSpPr>
        <p:spPr>
          <a:xfrm>
            <a:off x="2147690" y="3747752"/>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2595903" y="2024362"/>
            <a:ext cx="4939674" cy="2308324"/>
          </a:xfrm>
          <a:prstGeom prst="rect">
            <a:avLst/>
          </a:prstGeom>
          <a:noFill/>
        </p:spPr>
        <p:txBody>
          <a:bodyPr wrap="square" rtlCol="0">
            <a:spAutoFit/>
          </a:bodyPr>
          <a:lstStyle/>
          <a:p>
            <a:r>
              <a:rPr lang="en-US" dirty="0">
                <a:solidFill>
                  <a:schemeClr val="tx1">
                    <a:lumMod val="50000"/>
                    <a:lumOff val="50000"/>
                  </a:schemeClr>
                </a:solidFill>
                <a:latin typeface="Arial" charset="0"/>
              </a:rPr>
              <a:t>Estilo de copia de viñeta</a:t>
            </a:r>
          </a:p>
          <a:p>
            <a:endParaRPr lang="es-ES" dirty="0">
              <a:solidFill>
                <a:schemeClr val="tx1">
                  <a:lumMod val="50000"/>
                  <a:lumOff val="50000"/>
                </a:schemeClr>
              </a:solidFill>
              <a:latin typeface="Arial" charset="0"/>
              <a:cs typeface="Arial" charset="0"/>
            </a:endParaRPr>
          </a:p>
          <a:p>
            <a:r>
              <a:rPr lang="en-US" dirty="0">
                <a:solidFill>
                  <a:schemeClr val="tx1">
                    <a:lumMod val="50000"/>
                    <a:lumOff val="50000"/>
                  </a:schemeClr>
                </a:solidFill>
                <a:latin typeface="Arial" charset="0"/>
              </a:rPr>
              <a:t>Estilo de copia de viñeta</a:t>
            </a:r>
          </a:p>
          <a:p>
            <a:endParaRPr lang="es-ES" dirty="0">
              <a:solidFill>
                <a:schemeClr val="tx1">
                  <a:lumMod val="50000"/>
                  <a:lumOff val="50000"/>
                </a:schemeClr>
              </a:solidFill>
              <a:latin typeface="Arial" charset="0"/>
              <a:cs typeface="Arial" charset="0"/>
            </a:endParaRPr>
          </a:p>
          <a:p>
            <a:r>
              <a:rPr lang="en-US" dirty="0">
                <a:solidFill>
                  <a:schemeClr val="tx1">
                    <a:lumMod val="50000"/>
                    <a:lumOff val="50000"/>
                  </a:schemeClr>
                </a:solidFill>
                <a:latin typeface="Arial" charset="0"/>
              </a:rPr>
              <a:t>Estilo de copia de viñeta</a:t>
            </a:r>
          </a:p>
          <a:p>
            <a:endParaRPr lang="es-ES" dirty="0">
              <a:solidFill>
                <a:schemeClr val="tx1">
                  <a:lumMod val="50000"/>
                  <a:lumOff val="50000"/>
                </a:schemeClr>
              </a:solidFill>
              <a:latin typeface="Arial" charset="0"/>
              <a:cs typeface="Arial" charset="0"/>
            </a:endParaRPr>
          </a:p>
          <a:p>
            <a:r>
              <a:rPr lang="en-US" dirty="0">
                <a:solidFill>
                  <a:schemeClr val="tx1">
                    <a:lumMod val="50000"/>
                    <a:lumOff val="50000"/>
                  </a:schemeClr>
                </a:solidFill>
                <a:latin typeface="Arial" charset="0"/>
              </a:rPr>
              <a:t>Estilo de copia de viñeta</a:t>
            </a:r>
          </a:p>
          <a:p>
            <a:endParaRPr lang="es-ES" dirty="0">
              <a:solidFill>
                <a:schemeClr val="tx1">
                  <a:lumMod val="50000"/>
                  <a:lumOff val="50000"/>
                </a:schemeClr>
              </a:solidFill>
              <a:latin typeface="Arial" charset="0"/>
              <a:cs typeface="Arial" charset="0"/>
            </a:endParaRP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3541397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1531398" y="2892849"/>
            <a:ext cx="4939674" cy="646331"/>
          </a:xfrm>
          <a:prstGeom prst="rect">
            <a:avLst/>
          </a:prstGeom>
          <a:noFill/>
        </p:spPr>
        <p:txBody>
          <a:bodyPr wrap="square" rtlCol="0">
            <a:spAutoFit/>
          </a:bodyPr>
          <a:lstStyle/>
          <a:p>
            <a:r>
              <a:rPr lang="en-US" dirty="0">
                <a:solidFill>
                  <a:schemeClr val="tx1">
                    <a:lumMod val="50000"/>
                    <a:lumOff val="50000"/>
                  </a:schemeClr>
                </a:solidFill>
                <a:latin typeface="Arial" charset="0"/>
              </a:rPr>
              <a:t>Abrir diapositiva de copia/diseño</a:t>
            </a:r>
          </a:p>
          <a:p>
            <a:endParaRPr lang="es-ES" dirty="0">
              <a:solidFill>
                <a:schemeClr val="tx1">
                  <a:lumMod val="50000"/>
                  <a:lumOff val="50000"/>
                </a:schemeClr>
              </a:solidFill>
              <a:latin typeface="Arial" charset="0"/>
              <a:cs typeface="Arial" charset="0"/>
            </a:endParaRPr>
          </a:p>
        </p:txBody>
      </p:sp>
    </p:spTree>
    <p:extLst>
      <p:ext uri="{BB962C8B-B14F-4D97-AF65-F5344CB8AC3E}">
        <p14:creationId xmlns:p14="http://schemas.microsoft.com/office/powerpoint/2010/main" val="281842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1203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endParaRPr lang="en-US" dirty="0"/>
          </a:p>
        </p:txBody>
      </p:sp>
      <p:sp>
        <p:nvSpPr>
          <p:cNvPr id="16386" name="Content Placeholder 2"/>
          <p:cNvSpPr>
            <a:spLocks noGrp="1"/>
          </p:cNvSpPr>
          <p:nvPr>
            <p:ph idx="1"/>
          </p:nvPr>
        </p:nvSpPr>
        <p:spPr/>
        <p:txBody>
          <a:bodyPr/>
          <a:lstStyle/>
          <a:p>
            <a:pPr eaLnBrk="1" hangingPunct="1"/>
            <a:endParaRPr lang="en-US" dirty="0"/>
          </a:p>
        </p:txBody>
      </p:sp>
      <p:pic>
        <p:nvPicPr>
          <p:cNvPr id="16387" name="Picture 3" descr="PPTslide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16388" name="TextBox 4"/>
          <p:cNvSpPr txBox="1">
            <a:spLocks noChangeArrowheads="1"/>
          </p:cNvSpPr>
          <p:nvPr/>
        </p:nvSpPr>
        <p:spPr bwMode="auto">
          <a:xfrm>
            <a:off x="457200" y="679450"/>
            <a:ext cx="5943600" cy="8309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dirty="0">
                <a:solidFill>
                  <a:schemeClr val="bg1"/>
                </a:solidFill>
                <a:latin typeface="Arial" charset="0"/>
                <a:ea typeface="Arial" charset="0"/>
                <a:cs typeface="Arial" charset="0"/>
              </a:rPr>
              <a:t>AL FINAL DE ESTA SESIÓN, LOS PARTICIPANTES SERÁN CAPACES DE:</a:t>
            </a:r>
          </a:p>
        </p:txBody>
      </p:sp>
      <p:sp>
        <p:nvSpPr>
          <p:cNvPr id="6" name="Rectangle 5"/>
          <p:cNvSpPr/>
          <p:nvPr/>
        </p:nvSpPr>
        <p:spPr>
          <a:xfrm>
            <a:off x="2147888" y="2082800"/>
            <a:ext cx="242887" cy="242888"/>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charset="0"/>
            </a:endParaRPr>
          </a:p>
        </p:txBody>
      </p:sp>
      <p:sp>
        <p:nvSpPr>
          <p:cNvPr id="9" name="TextBox 8"/>
          <p:cNvSpPr txBox="1"/>
          <p:nvPr/>
        </p:nvSpPr>
        <p:spPr>
          <a:xfrm>
            <a:off x="2595563" y="2024063"/>
            <a:ext cx="4940300" cy="1754327"/>
          </a:xfrm>
          <a:prstGeom prst="rect">
            <a:avLst/>
          </a:prstGeom>
          <a:noFill/>
        </p:spPr>
        <p:txBody>
          <a:bodyPr>
            <a:spAutoFit/>
          </a:bodyPr>
          <a:lstStyle/>
          <a:p>
            <a:pPr>
              <a:buClr>
                <a:schemeClr val="tx1"/>
              </a:buClr>
            </a:pPr>
            <a:r>
              <a:rPr lang="en-US" dirty="0">
                <a:solidFill>
                  <a:srgbClr val="7F7F7F"/>
                </a:solidFill>
                <a:latin typeface="Arial"/>
              </a:rPr>
              <a:t>Enumerar dos ideas clave sobre cómo aprenden los niños.</a:t>
            </a:r>
          </a:p>
          <a:p>
            <a:pPr>
              <a:buClr>
                <a:schemeClr val="tx1"/>
              </a:buClr>
            </a:pPr>
            <a:endParaRPr lang="es-ES" dirty="0">
              <a:solidFill>
                <a:srgbClr val="7F7F7F"/>
              </a:solidFill>
              <a:latin typeface="Arial"/>
              <a:cs typeface="Arial"/>
            </a:endParaRPr>
          </a:p>
          <a:p>
            <a:pPr>
              <a:buClr>
                <a:schemeClr val="tx1"/>
              </a:buClr>
            </a:pPr>
            <a:r>
              <a:rPr lang="en-US" dirty="0">
                <a:solidFill>
                  <a:srgbClr val="7F7F7F"/>
                </a:solidFill>
                <a:latin typeface="Arial"/>
              </a:rPr>
              <a:t>Demostrar dos actividades que pueden hacerse en el hogar para mejorar el aprendizaje de los niños.</a:t>
            </a:r>
          </a:p>
          <a:p>
            <a:pPr fontAlgn="auto">
              <a:spcBef>
                <a:spcPts val="0"/>
              </a:spcBef>
              <a:spcAft>
                <a:spcPts val="0"/>
              </a:spcAft>
              <a:defRPr/>
            </a:pPr>
            <a:endParaRPr lang="es-ES" dirty="0">
              <a:solidFill>
                <a:srgbClr val="7F7F7F"/>
              </a:solidFill>
              <a:latin typeface="Arial"/>
              <a:cs typeface="Arial"/>
            </a:endParaRPr>
          </a:p>
          <a:p>
            <a:pPr fontAlgn="auto">
              <a:spcBef>
                <a:spcPts val="0"/>
              </a:spcBef>
              <a:spcAft>
                <a:spcPts val="0"/>
              </a:spcAft>
              <a:defRPr/>
            </a:pPr>
            <a:endParaRPr lang="es-ES" dirty="0">
              <a:solidFill>
                <a:srgbClr val="7F7F7F"/>
              </a:solidFill>
              <a:latin typeface="Arial"/>
              <a:cs typeface="Arial"/>
            </a:endParaRPr>
          </a:p>
        </p:txBody>
      </p:sp>
      <p:sp>
        <p:nvSpPr>
          <p:cNvPr id="10" name="Rectangle 9"/>
          <p:cNvSpPr/>
          <p:nvPr/>
        </p:nvSpPr>
        <p:spPr>
          <a:xfrm>
            <a:off x="2147888" y="2953545"/>
            <a:ext cx="242887" cy="242887"/>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atin typeface="Arial" charset="0"/>
            </a:endParaRPr>
          </a:p>
        </p:txBody>
      </p:sp>
    </p:spTree>
    <p:extLst>
      <p:ext uri="{BB962C8B-B14F-4D97-AF65-F5344CB8AC3E}">
        <p14:creationId xmlns:p14="http://schemas.microsoft.com/office/powerpoint/2010/main" val="312002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772378"/>
            <a:ext cx="5799098" cy="830997"/>
          </a:xfrm>
          <a:prstGeom prst="rect">
            <a:avLst/>
          </a:prstGeom>
          <a:noFill/>
        </p:spPr>
        <p:txBody>
          <a:bodyPr wrap="square" rtlCol="0">
            <a:spAutoFit/>
          </a:bodyPr>
          <a:lstStyle/>
          <a:p>
            <a:r>
              <a:rPr lang="en-US" sz="2400" dirty="0">
                <a:solidFill>
                  <a:schemeClr val="bg1"/>
                </a:solidFill>
                <a:latin typeface="Arial" charset="0"/>
              </a:rPr>
              <a:t>SOBRE EL DESARROLLO DEL CEREBRO </a:t>
            </a:r>
            <a:endParaRPr lang="es-ES" sz="2400" dirty="0">
              <a:solidFill>
                <a:schemeClr val="bg1"/>
              </a:solidFill>
              <a:latin typeface="Arial" charset="0"/>
              <a:cs typeface="Arial" charset="0"/>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 name="Rectangle 6"/>
          <p:cNvSpPr/>
          <p:nvPr/>
        </p:nvSpPr>
        <p:spPr>
          <a:xfrm>
            <a:off x="2147690" y="380946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8" name="Rectangle 7"/>
          <p:cNvSpPr/>
          <p:nvPr/>
        </p:nvSpPr>
        <p:spPr>
          <a:xfrm>
            <a:off x="2147690" y="4604405"/>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2595903" y="2024362"/>
            <a:ext cx="4939674" cy="3970318"/>
          </a:xfrm>
          <a:prstGeom prst="rect">
            <a:avLst/>
          </a:prstGeom>
          <a:noFill/>
        </p:spPr>
        <p:txBody>
          <a:bodyPr wrap="square" rtlCol="0">
            <a:spAutoFit/>
          </a:bodyPr>
          <a:lstStyle/>
          <a:p>
            <a:r>
              <a:rPr lang="en-US" dirty="0">
                <a:solidFill>
                  <a:srgbClr val="7F7F7F"/>
                </a:solidFill>
                <a:latin typeface="Arial"/>
              </a:rPr>
              <a:t>El cerebro se desarrolla rápidamente en los primeros años de vida.</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El 70% del desarrollo tiene lugar durante el primer año.</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El 90% del cerebro se desarrolla hasta los 3 años de edad.</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El desarrollo del cerebro funciona sobre la base del principio “úselo o piérdalo”. </a:t>
            </a:r>
          </a:p>
          <a:p>
            <a:endParaRPr lang="es-ES" dirty="0">
              <a:solidFill>
                <a:srgbClr val="7F7F7F"/>
              </a:solidFill>
              <a:latin typeface="Arial"/>
              <a:cs typeface="Arial"/>
            </a:endParaRPr>
          </a:p>
          <a:p>
            <a:r>
              <a:rPr lang="en-US" dirty="0">
                <a:solidFill>
                  <a:srgbClr val="7F7F7F"/>
                </a:solidFill>
                <a:latin typeface="Arial"/>
              </a:rPr>
              <a:t>El almacenamiento de memoria a largo plazo ocurre durante el SUEÑO.</a:t>
            </a:r>
          </a:p>
        </p:txBody>
      </p:sp>
      <p:sp>
        <p:nvSpPr>
          <p:cNvPr id="10" name="Rectangle 9"/>
          <p:cNvSpPr/>
          <p:nvPr/>
        </p:nvSpPr>
        <p:spPr>
          <a:xfrm>
            <a:off x="2147690" y="2961648"/>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11" name="Rectangle 10"/>
          <p:cNvSpPr/>
          <p:nvPr/>
        </p:nvSpPr>
        <p:spPr>
          <a:xfrm>
            <a:off x="2147690" y="5476740"/>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53327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PPTsl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457200" y="877825"/>
            <a:ext cx="5799098" cy="461665"/>
          </a:xfrm>
          <a:prstGeom prst="rect">
            <a:avLst/>
          </a:prstGeom>
          <a:noFill/>
        </p:spPr>
        <p:txBody>
          <a:bodyPr wrap="square" rtlCol="0">
            <a:spAutoFit/>
          </a:bodyPr>
          <a:lstStyle/>
          <a:p>
            <a:r>
              <a:rPr lang="en-US" sz="2400" dirty="0">
                <a:solidFill>
                  <a:schemeClr val="bg1"/>
                </a:solidFill>
                <a:latin typeface="Arial" charset="0"/>
              </a:rPr>
              <a:t>EDADES Y ETAPAS</a:t>
            </a:r>
            <a:endParaRPr lang="es-ES" sz="2400" dirty="0">
              <a:solidFill>
                <a:schemeClr val="bg1"/>
              </a:solidFill>
              <a:latin typeface="Arial" charset="0"/>
              <a:cs typeface="Arial" charset="0"/>
            </a:endParaRPr>
          </a:p>
        </p:txBody>
      </p:sp>
      <p:sp>
        <p:nvSpPr>
          <p:cNvPr id="6" name="Rectangle 5"/>
          <p:cNvSpPr/>
          <p:nvPr/>
        </p:nvSpPr>
        <p:spPr>
          <a:xfrm>
            <a:off x="2147690" y="2082499"/>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7" name="Rectangle 6"/>
          <p:cNvSpPr/>
          <p:nvPr/>
        </p:nvSpPr>
        <p:spPr>
          <a:xfrm>
            <a:off x="2147690" y="3192667"/>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
        <p:nvSpPr>
          <p:cNvPr id="9" name="TextBox 8"/>
          <p:cNvSpPr txBox="1"/>
          <p:nvPr/>
        </p:nvSpPr>
        <p:spPr>
          <a:xfrm>
            <a:off x="2595903" y="2024362"/>
            <a:ext cx="4939674" cy="1754327"/>
          </a:xfrm>
          <a:prstGeom prst="rect">
            <a:avLst/>
          </a:prstGeom>
          <a:noFill/>
        </p:spPr>
        <p:txBody>
          <a:bodyPr wrap="square" rtlCol="0">
            <a:spAutoFit/>
          </a:bodyPr>
          <a:lstStyle/>
          <a:p>
            <a:r>
              <a:rPr lang="en-US" dirty="0">
                <a:solidFill>
                  <a:srgbClr val="7F7F7F"/>
                </a:solidFill>
                <a:latin typeface="Arial"/>
              </a:rPr>
              <a:t>Los niños crecen y cambian. </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Distintas etapas a distintas edades.</a:t>
            </a:r>
            <a:endParaRPr lang="es-ES" dirty="0">
              <a:solidFill>
                <a:srgbClr val="7F7F7F"/>
              </a:solidFill>
              <a:latin typeface="Arial"/>
              <a:cs typeface="Arial"/>
            </a:endParaRPr>
          </a:p>
          <a:p>
            <a:endParaRPr lang="es-ES" dirty="0">
              <a:solidFill>
                <a:srgbClr val="7F7F7F"/>
              </a:solidFill>
              <a:latin typeface="Arial"/>
              <a:cs typeface="Arial"/>
            </a:endParaRPr>
          </a:p>
          <a:p>
            <a:r>
              <a:rPr lang="en-US" dirty="0">
                <a:solidFill>
                  <a:srgbClr val="7F7F7F"/>
                </a:solidFill>
                <a:latin typeface="Arial"/>
              </a:rPr>
              <a:t>Distintos estilo de aprendizaje (todos los niños son diferentes).</a:t>
            </a:r>
            <a:endParaRPr lang="es-ES" dirty="0">
              <a:solidFill>
                <a:srgbClr val="7F7F7F"/>
              </a:solidFill>
              <a:latin typeface="Arial"/>
              <a:cs typeface="Arial"/>
            </a:endParaRPr>
          </a:p>
        </p:txBody>
      </p:sp>
      <p:sp>
        <p:nvSpPr>
          <p:cNvPr id="10" name="Rectangle 9"/>
          <p:cNvSpPr/>
          <p:nvPr/>
        </p:nvSpPr>
        <p:spPr>
          <a:xfrm>
            <a:off x="2147690" y="2637583"/>
            <a:ext cx="242781" cy="242781"/>
          </a:xfrm>
          <a:prstGeom prst="rect">
            <a:avLst/>
          </a:prstGeom>
          <a:solidFill>
            <a:srgbClr val="F6A34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charset="0"/>
            </a:endParaRPr>
          </a:p>
        </p:txBody>
      </p:sp>
    </p:spTree>
    <p:extLst>
      <p:ext uri="{BB962C8B-B14F-4D97-AF65-F5344CB8AC3E}">
        <p14:creationId xmlns:p14="http://schemas.microsoft.com/office/powerpoint/2010/main" val="182418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dirty="0"/>
          </a:p>
        </p:txBody>
      </p:sp>
      <p:pic>
        <p:nvPicPr>
          <p:cNvPr id="3" name="Content Placeholder 2" descr="shutterstock_274100885.jpg"/>
          <p:cNvPicPr>
            <a:picLocks noGrp="1" noChangeAspect="1"/>
          </p:cNvPicPr>
          <p:nvPr>
            <p:ph idx="1"/>
          </p:nvPr>
        </p:nvPicPr>
        <p:blipFill>
          <a:blip r:embed="rId3">
            <a:extLst>
              <a:ext uri="{28A0092B-C50C-407E-A947-70E740481C1C}">
                <a14:useLocalDpi xmlns:a14="http://schemas.microsoft.com/office/drawing/2010/main" val="0"/>
              </a:ext>
            </a:extLst>
          </a:blip>
          <a:srcRect t="8774" b="8774"/>
          <a:stretch>
            <a:fillRect/>
          </a:stretch>
        </p:blipFill>
        <p:spPr/>
      </p:pic>
      <p:pic>
        <p:nvPicPr>
          <p:cNvPr id="30723" name="Picture 3" descr="PPTslide7.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485376" y="775719"/>
            <a:ext cx="5810250" cy="830997"/>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square">
            <a:spAutoFit/>
          </a:bodyPr>
          <a:lstStyle/>
          <a:p>
            <a:r>
              <a:rPr lang="en-US" sz="2400" dirty="0">
                <a:solidFill>
                  <a:schemeClr val="bg1"/>
                </a:solidFill>
                <a:latin typeface="Arial" charset="0"/>
              </a:rPr>
              <a:t>LOS CEREBROS SE DESARROLLAN CON EL TIEMPO</a:t>
            </a:r>
            <a:endParaRPr lang="es-ES" sz="2400" dirty="0">
              <a:solidFill>
                <a:schemeClr val="bg1"/>
              </a:solidFill>
              <a:latin typeface="Arial" charset="0"/>
              <a:cs typeface="Arial" charset="0"/>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sp>
        <p:nvSpPr>
          <p:cNvPr id="8" name="Right Arrow 7"/>
          <p:cNvSpPr/>
          <p:nvPr/>
        </p:nvSpPr>
        <p:spPr>
          <a:xfrm>
            <a:off x="262385" y="1976735"/>
            <a:ext cx="5181600" cy="990600"/>
          </a:xfrm>
          <a:prstGeom prst="rightArrow">
            <a:avLst/>
          </a:prstGeom>
          <a:solidFill>
            <a:schemeClr val="bg1">
              <a:lumMod val="50000"/>
            </a:schemeClr>
          </a:solidFill>
        </p:spPr>
        <p:style>
          <a:lnRef idx="1">
            <a:schemeClr val="accent1"/>
          </a:lnRef>
          <a:fillRef idx="3">
            <a:schemeClr val="accent1"/>
          </a:fillRef>
          <a:effectRef idx="2">
            <a:schemeClr val="accent1"/>
          </a:effectRef>
          <a:fontRef idx="minor">
            <a:schemeClr val="lt1"/>
          </a:fontRef>
        </p:style>
        <p:txBody>
          <a:bodyPr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defRPr/>
            </a:pPr>
            <a:r>
              <a:rPr lang="en-US" sz="3600" kern="1200" dirty="0">
                <a:latin typeface="Arial" charset="0"/>
              </a:rPr>
              <a:t>Prenatal-5</a:t>
            </a:r>
          </a:p>
        </p:txBody>
      </p:sp>
      <p:pic>
        <p:nvPicPr>
          <p:cNvPr id="4" name="Picture 3" descr="shutterstock_2741008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306" y="3171235"/>
            <a:ext cx="3048000" cy="2033016"/>
          </a:xfrm>
          <a:prstGeom prst="rect">
            <a:avLst/>
          </a:prstGeom>
        </p:spPr>
      </p:pic>
      <p:pic>
        <p:nvPicPr>
          <p:cNvPr id="5" name="Picture 4" descr="shutterstock_38756805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385" y="4622535"/>
            <a:ext cx="3048000" cy="2033016"/>
          </a:xfrm>
          <a:prstGeom prst="rect">
            <a:avLst/>
          </a:prstGeom>
        </p:spPr>
      </p:pic>
      <p:pic>
        <p:nvPicPr>
          <p:cNvPr id="6" name="Picture 5" descr="shutterstock_229678549.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2302" y="1600200"/>
            <a:ext cx="3048000" cy="2033016"/>
          </a:xfrm>
          <a:prstGeom prst="rect">
            <a:avLst/>
          </a:prstGeom>
        </p:spPr>
      </p:pic>
    </p:spTree>
    <p:extLst>
      <p:ext uri="{BB962C8B-B14F-4D97-AF65-F5344CB8AC3E}">
        <p14:creationId xmlns:p14="http://schemas.microsoft.com/office/powerpoint/2010/main" val="4155480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endParaRPr lang="en-US" dirty="0"/>
          </a:p>
        </p:txBody>
      </p:sp>
      <p:sp>
        <p:nvSpPr>
          <p:cNvPr id="30722" name="Content Placeholder 2"/>
          <p:cNvSpPr>
            <a:spLocks noGrp="1"/>
          </p:cNvSpPr>
          <p:nvPr>
            <p:ph idx="1"/>
          </p:nvPr>
        </p:nvSpPr>
        <p:spPr/>
        <p:txBody>
          <a:bodyPr/>
          <a:lstStyle/>
          <a:p>
            <a:endParaRPr lang="en-US" dirty="0"/>
          </a:p>
        </p:txBody>
      </p:sp>
      <p:pic>
        <p:nvPicPr>
          <p:cNvPr id="30723"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lumMod val="50000"/>
            </a:schemeClr>
          </a:solidFill>
          <a:ln>
            <a:noFill/>
          </a:ln>
        </p:spPr>
      </p:pic>
      <p:sp>
        <p:nvSpPr>
          <p:cNvPr id="30724" name="Rectangle 4"/>
          <p:cNvSpPr>
            <a:spLocks noChangeArrowheads="1"/>
          </p:cNvSpPr>
          <p:nvPr/>
        </p:nvSpPr>
        <p:spPr bwMode="auto">
          <a:xfrm>
            <a:off x="547688" y="820738"/>
            <a:ext cx="4522392" cy="4616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none">
            <a:spAutoFit/>
          </a:bodyPr>
          <a:lstStyle/>
          <a:p>
            <a:r>
              <a:rPr lang="en-US" sz="2400" dirty="0">
                <a:solidFill>
                  <a:schemeClr val="bg1"/>
                </a:solidFill>
                <a:latin typeface="Arial" charset="0"/>
              </a:rPr>
              <a:t>ESTRUCTURAS DEL CEREBRO</a:t>
            </a:r>
            <a:endParaRPr lang="es-ES" sz="2400" dirty="0">
              <a:solidFill>
                <a:schemeClr val="bg1"/>
              </a:solidFill>
              <a:latin typeface="Arial" charset="0"/>
              <a:cs typeface="Arial" charset="0"/>
            </a:endParaRPr>
          </a:p>
        </p:txBody>
      </p:sp>
      <p:sp>
        <p:nvSpPr>
          <p:cNvPr id="2" name="Right Arrow 1"/>
          <p:cNvSpPr/>
          <p:nvPr/>
        </p:nvSpPr>
        <p:spPr>
          <a:xfrm>
            <a:off x="4449306" y="2967335"/>
            <a:ext cx="245388" cy="1834158"/>
          </a:xfrm>
          <a:prstGeom prst="rightArrow">
            <a:avLst/>
          </a:prstGeom>
          <a:noFill/>
        </p:spPr>
        <p:txBody>
          <a:bodyPr wrap="none" lIns="91440" tIns="45720" rIns="91440" bIns="45720">
            <a:spAutoFit/>
          </a:bodyPr>
          <a:lstStyle/>
          <a:p>
            <a:pPr algn="ctr"/>
            <a:endParaRPr lang="en-US" sz="54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ndParaRPr>
          </a:p>
        </p:txBody>
      </p:sp>
      <p:pic>
        <p:nvPicPr>
          <p:cNvPr id="10" name="Content Placeholder 3" descr="brainlobes purchased from neuroskills.com.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969" t="12006" r="23505" b="17508"/>
          <a:stretch>
            <a:fillRect/>
          </a:stretch>
        </p:blipFill>
        <p:spPr>
          <a:xfrm>
            <a:off x="315912" y="1626372"/>
            <a:ext cx="6073775" cy="4114800"/>
          </a:xfrm>
          <a:prstGeom prst="rect">
            <a:avLst/>
          </a:prstGeom>
        </p:spPr>
      </p:pic>
      <p:sp>
        <p:nvSpPr>
          <p:cNvPr id="11" name="TextBox 10"/>
          <p:cNvSpPr txBox="1"/>
          <p:nvPr/>
        </p:nvSpPr>
        <p:spPr>
          <a:xfrm>
            <a:off x="2133600" y="1626372"/>
            <a:ext cx="1295400"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rPr>
              <a:t>Tocar, probar</a:t>
            </a:r>
          </a:p>
        </p:txBody>
      </p:sp>
      <p:sp>
        <p:nvSpPr>
          <p:cNvPr id="12" name="TextBox 11"/>
          <p:cNvSpPr txBox="1"/>
          <p:nvPr/>
        </p:nvSpPr>
        <p:spPr>
          <a:xfrm>
            <a:off x="3505200" y="1935637"/>
            <a:ext cx="1295400" cy="36933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rPr>
              <a:t>Pensar</a:t>
            </a:r>
          </a:p>
        </p:txBody>
      </p:sp>
      <p:sp>
        <p:nvSpPr>
          <p:cNvPr id="13" name="TextBox 12"/>
          <p:cNvSpPr txBox="1"/>
          <p:nvPr/>
        </p:nvSpPr>
        <p:spPr>
          <a:xfrm>
            <a:off x="1524000" y="2577503"/>
            <a:ext cx="1295400" cy="36933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rPr>
              <a:t>Ver</a:t>
            </a:r>
          </a:p>
        </p:txBody>
      </p:sp>
      <p:sp>
        <p:nvSpPr>
          <p:cNvPr id="14" name="TextBox 13"/>
          <p:cNvSpPr txBox="1"/>
          <p:nvPr/>
        </p:nvSpPr>
        <p:spPr>
          <a:xfrm>
            <a:off x="2590800" y="2348903"/>
            <a:ext cx="1295400" cy="64633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rPr>
              <a:t>Oír, hablar</a:t>
            </a:r>
          </a:p>
        </p:txBody>
      </p:sp>
      <p:sp>
        <p:nvSpPr>
          <p:cNvPr id="15" name="TextBox 14"/>
          <p:cNvSpPr txBox="1"/>
          <p:nvPr/>
        </p:nvSpPr>
        <p:spPr>
          <a:xfrm>
            <a:off x="2057400" y="3034703"/>
            <a:ext cx="1295400" cy="523220"/>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1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rPr>
              <a:t>Coordina el movimiento</a:t>
            </a:r>
          </a:p>
        </p:txBody>
      </p:sp>
      <p:pic>
        <p:nvPicPr>
          <p:cNvPr id="16" name="Picture 11" descr="neuron vertical.jp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b="7950"/>
          <a:stretch>
            <a:fillRect/>
          </a:stretch>
        </p:blipFill>
        <p:spPr bwMode="auto">
          <a:xfrm>
            <a:off x="6706299" y="2577503"/>
            <a:ext cx="1547344" cy="3054234"/>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17" name="TextBox 16"/>
          <p:cNvSpPr txBox="1"/>
          <p:nvPr/>
        </p:nvSpPr>
        <p:spPr>
          <a:xfrm>
            <a:off x="914400" y="5741172"/>
            <a:ext cx="8390965" cy="646331"/>
          </a:xfrm>
          <a:prstGeom prst="rect">
            <a:avLst/>
          </a:prstGeom>
          <a:noFill/>
        </p:spPr>
        <p:txBody>
          <a:bodyPr wrap="square" rtlCol="0">
            <a:spAutoFit/>
          </a:bodyPr>
          <a:lstStyle/>
          <a:p>
            <a:pPr>
              <a:defRPr/>
            </a:pPr>
            <a:r>
              <a:rPr dirty="0">
                <a:latin typeface="Arial" charset="0"/>
              </a:rPr>
              <a:t>Módulo 2: Neuronas, redes y conocimiento (Versión 1.0)</a:t>
            </a:r>
            <a:br>
              <a:rPr dirty="0">
                <a:latin typeface="Arial" charset="0"/>
              </a:rPr>
            </a:br>
            <a:r>
              <a:rPr dirty="0">
                <a:latin typeface="Arial" charset="0"/>
              </a:rPr>
              <a:t>© 2010 University of Kentucky, HDI, KECTP </a:t>
            </a:r>
          </a:p>
        </p:txBody>
      </p:sp>
    </p:spTree>
    <p:extLst>
      <p:ext uri="{BB962C8B-B14F-4D97-AF65-F5344CB8AC3E}">
        <p14:creationId xmlns:p14="http://schemas.microsoft.com/office/powerpoint/2010/main" val="2110345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endParaRPr lang="en-US" dirty="0"/>
          </a:p>
        </p:txBody>
      </p:sp>
      <p:sp>
        <p:nvSpPr>
          <p:cNvPr id="39938" name="Content Placeholder 2"/>
          <p:cNvSpPr>
            <a:spLocks noGrp="1"/>
          </p:cNvSpPr>
          <p:nvPr>
            <p:ph idx="1"/>
          </p:nvPr>
        </p:nvSpPr>
        <p:spPr/>
        <p:txBody>
          <a:bodyPr/>
          <a:lstStyle/>
          <a:p>
            <a:endParaRPr lang="en-US" dirty="0"/>
          </a:p>
        </p:txBody>
      </p:sp>
      <p:pic>
        <p:nvPicPr>
          <p:cNvPr id="39939" name="Picture 3" descr="PPTslide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pic>
      <p:sp>
        <p:nvSpPr>
          <p:cNvPr id="39940" name="Rectangle 4"/>
          <p:cNvSpPr>
            <a:spLocks noChangeArrowheads="1"/>
          </p:cNvSpPr>
          <p:nvPr/>
        </p:nvSpPr>
        <p:spPr bwMode="auto">
          <a:xfrm>
            <a:off x="547688" y="820738"/>
            <a:ext cx="3913000" cy="461665"/>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wrap="none">
            <a:spAutoFit/>
          </a:bodyPr>
          <a:lstStyle/>
          <a:p>
            <a:r>
              <a:rPr lang="en-US" sz="2400" dirty="0">
                <a:solidFill>
                  <a:schemeClr val="bg1"/>
                </a:solidFill>
                <a:latin typeface="Arial" charset="0"/>
              </a:rPr>
              <a:t>CEREBRO EN DESARROLLO</a:t>
            </a:r>
            <a:endParaRPr lang="es-ES" sz="2400" dirty="0">
              <a:solidFill>
                <a:schemeClr val="bg1"/>
              </a:solidFill>
              <a:latin typeface="Arial" charset="0"/>
              <a:cs typeface="Arial" charset="0"/>
            </a:endParaRPr>
          </a:p>
        </p:txBody>
      </p:sp>
      <p:sp>
        <p:nvSpPr>
          <p:cNvPr id="39941" name="Rectangle 5"/>
          <p:cNvSpPr>
            <a:spLocks noChangeArrowheads="1"/>
          </p:cNvSpPr>
          <p:nvPr/>
        </p:nvSpPr>
        <p:spPr bwMode="auto">
          <a:xfrm>
            <a:off x="244475" y="2288565"/>
            <a:ext cx="8669338" cy="369332"/>
          </a:xfrm>
          <a:prstGeom prst="rect">
            <a:avLst/>
          </a:prstGeom>
          <a:noFill/>
          <a:ln>
            <a:noFill/>
          </a:ln>
          <a:extLst>
            <a:ext uri="{909E8E84-426E-40dd-AFC4-6F175D3DCCD1}">
              <a14:hiddenFill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solidFill>
                  <a:srgbClr val="FFFFFF"/>
                </a:solidFill>
              </a14:hiddenFill>
            </a:ex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a:solidFill>
                  <a:srgbClr val="000000"/>
                </a:solidFill>
                <a:miter lim="800000"/>
                <a:headEnd/>
                <a:tailEnd/>
              </a14:hiddenLine>
            </a:ext>
          </a:extLst>
        </p:spPr>
        <p:txBody>
          <a:bodyPr>
            <a:spAutoFit/>
          </a:bodyPr>
          <a:lstStyle/>
          <a:p>
            <a:pPr algn="ctr"/>
            <a:r>
              <a:rPr lang="en-US" dirty="0">
                <a:solidFill>
                  <a:srgbClr val="000000"/>
                </a:solidFill>
                <a:latin typeface="Arial"/>
                <a:hlinkClick r:id="rId4"/>
              </a:rPr>
              <a:t>https://www.youtube.com/watch?v=LmVWOe1ky8s</a:t>
            </a:r>
            <a:r>
              <a:rPr dirty="0">
                <a:latin typeface="Arial" charset="0"/>
              </a:rPr>
              <a:t> </a:t>
            </a:r>
            <a:endParaRPr lang="es-ES" dirty="0">
              <a:solidFill>
                <a:schemeClr val="bg1">
                  <a:lumMod val="50000"/>
                </a:schemeClr>
              </a:solidFill>
              <a:latin typeface="Arial"/>
              <a:cs typeface="Arial"/>
            </a:endParaRPr>
          </a:p>
        </p:txBody>
      </p:sp>
    </p:spTree>
    <p:extLst>
      <p:ext uri="{BB962C8B-B14F-4D97-AF65-F5344CB8AC3E}">
        <p14:creationId xmlns:p14="http://schemas.microsoft.com/office/powerpoint/2010/main" val="16750703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SINGLE~1\LOCALS~1\Temp\articulate\presenter\imgtemp\6ENpQhwP_files\slide0001_image001.jpg"/>
</p:tagLst>
</file>

<file path=ppt/theme/theme1.xml><?xml version="1.0" encoding="utf-8"?>
<a:theme xmlns:a="http://schemas.openxmlformats.org/drawingml/2006/main" name="UWBLA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2477</TotalTime>
  <Words>2481</Words>
  <Application>Microsoft Macintosh PowerPoint</Application>
  <PresentationFormat>On-screen Show (4:3)</PresentationFormat>
  <Paragraphs>215</Paragraphs>
  <Slides>38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Webdings</vt:lpstr>
      <vt:lpstr>Wingdings</vt:lpstr>
      <vt:lpstr>Arial</vt:lpstr>
      <vt:lpstr>UWBLA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Brock</dc:creator>
  <cp:lastModifiedBy>Mariana Florit</cp:lastModifiedBy>
  <cp:revision>29</cp:revision>
  <dcterms:created xsi:type="dcterms:W3CDTF">2015-04-21T19:52:07Z</dcterms:created>
  <dcterms:modified xsi:type="dcterms:W3CDTF">2017-01-17T22:54:14Z</dcterms:modified>
</cp:coreProperties>
</file>