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66" r:id="rId3"/>
    <p:sldId id="267" r:id="rId4"/>
    <p:sldId id="268" r:id="rId5"/>
    <p:sldId id="270" r:id="rId6"/>
    <p:sldId id="285" r:id="rId7"/>
    <p:sldId id="284" r:id="rId8"/>
    <p:sldId id="271" r:id="rId9"/>
    <p:sldId id="272" r:id="rId10"/>
    <p:sldId id="273" r:id="rId11"/>
    <p:sldId id="274" r:id="rId12"/>
    <p:sldId id="275" r:id="rId13"/>
    <p:sldId id="281" r:id="rId14"/>
    <p:sldId id="282" r:id="rId15"/>
    <p:sldId id="277" r:id="rId16"/>
    <p:sldId id="283" r:id="rId17"/>
    <p:sldId id="278" r:id="rId18"/>
    <p:sldId id="279" r:id="rId19"/>
    <p:sldId id="286" r:id="rId20"/>
    <p:sldId id="261" r:id="rId21"/>
    <p:sldId id="262" r:id="rId22"/>
    <p:sldId id="263" r:id="rId23"/>
    <p:sldId id="264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343"/>
    <a:srgbClr val="0E4294"/>
    <a:srgbClr val="0D04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2"/>
  </p:normalViewPr>
  <p:slideViewPr>
    <p:cSldViewPr snapToGrid="0" snapToObjects="1">
      <p:cViewPr>
        <p:scale>
          <a:sx n="101" d="100"/>
          <a:sy n="101" d="100"/>
        </p:scale>
        <p:origin x="1424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0A73EEDA-E859-6844-9993-CC7D37C82EE7}" type="datetimeFigureOut">
              <a:rPr lang="en-US" smtClean="0"/>
              <a:pPr/>
              <a:t>1/17/17</a:t>
            </a:fld>
            <a:endParaRPr 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2A561BBA-2867-7041-A176-4A3D7714EE9F}" type="slidenum">
              <a:rPr lang="en-US" smtClean="0"/>
              <a:pPr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56545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dirty="0"/>
              <a:t>Imprima y corte las imágenes de alimentos y haga que los niños las peguen en platos de papel.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61BBA-2867-7041-A176-4A3D7714EE9F}" type="slidenum">
              <a:rPr lang="en-U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371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2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8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128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0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2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9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32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00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67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7DC4-73B6-B642-9B2D-CCA014F6E3C7}" type="datetimeFigureOut">
              <a:rPr lang="en-US" smtClean="0"/>
              <a:t>1/17/17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4D65E-36D6-994D-BCEF-50A55EFE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09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106C7DC4-73B6-B642-9B2D-CCA014F6E3C7}" type="datetimeFigureOut">
              <a:rPr lang="en-US" smtClean="0"/>
              <a:pPr/>
              <a:t>1/17/17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D024D65E-36D6-994D-BCEF-50A55EFED4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11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4.jpe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PPTcoverslid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444" y="2857598"/>
            <a:ext cx="86747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E4294"/>
                </a:solidFill>
                <a:latin typeface="Arial" charset="0"/>
              </a:rPr>
              <a:t>Academia United Way </a:t>
            </a:r>
          </a:p>
          <a:p>
            <a:pPr algn="ctr"/>
            <a:r>
              <a:rPr lang="en-US" sz="4800" dirty="0">
                <a:solidFill>
                  <a:srgbClr val="0E4294"/>
                </a:solidFill>
                <a:latin typeface="Arial" charset="0"/>
              </a:rPr>
              <a:t>Born Learning</a:t>
            </a:r>
          </a:p>
          <a:p>
            <a:pPr algn="ctr"/>
            <a:r>
              <a:rPr lang="en-US" sz="4800" dirty="0">
                <a:solidFill>
                  <a:srgbClr val="0E4294"/>
                </a:solidFill>
                <a:latin typeface="Arial" charset="0"/>
              </a:rPr>
              <a:t>Sesión 4</a:t>
            </a:r>
            <a:endParaRPr lang="es-ES" sz="4800" dirty="0">
              <a:solidFill>
                <a:srgbClr val="0E4294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579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shutterstock_28491665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LA NUTRICIÓN DE SU HIJO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7995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7995" y="4008327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07995" y="5150352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6208" y="2024362"/>
            <a:ext cx="493967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25779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Todos los niños tienen distintos hábitos de alimentación.</a:t>
            </a: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Debata opciones de alimentos buenos usando lenguaje que los niños comprendan (“comida chatarra” vs. “alimentos cultivados”).</a:t>
            </a: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Solo permita que coma comida chatarra con moderación. Los alimentos nutritivos brindan energía al cuerpo y al cerebro.</a:t>
            </a: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 defTabSz="525779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Hacer participar a los niños en la preparación de alimentos puede aumentar su interés en comerlos.</a:t>
            </a:r>
          </a:p>
          <a:p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07995" y="2961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pic>
        <p:nvPicPr>
          <p:cNvPr id="12" name="Picture 11" descr="shutterstock_2849166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0" y="2473277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9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Screen Shot 01/07/2016 at 12.36.2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" y="761813"/>
            <a:ext cx="6812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NUTRICIÓN SIMPLE</a:t>
            </a:r>
          </a:p>
          <a:p>
            <a:r>
              <a:rPr lang="en-US" dirty="0">
                <a:solidFill>
                  <a:schemeClr val="bg1"/>
                </a:solidFill>
                <a:latin typeface="Arial"/>
              </a:rPr>
              <a:t>http://cookingmatters.org/recipes/apple-wraps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8925" y="1517361"/>
            <a:ext cx="19678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F7F7F"/>
                </a:solidFill>
                <a:latin typeface="Arial" charset="0"/>
              </a:rPr>
              <a:t>Ingredientes</a:t>
            </a:r>
          </a:p>
          <a:p>
            <a:endParaRPr lang="es-ES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Arial" charset="0"/>
              </a:rPr>
              <a:t>1 manzana grande</a:t>
            </a:r>
          </a:p>
          <a:p>
            <a:endParaRPr lang="es-ES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Arial" charset="0"/>
              </a:rPr>
              <a:t>2 bananas medianas maduras</a:t>
            </a:r>
          </a:p>
          <a:p>
            <a:endParaRPr lang="es-ES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Arial" charset="0"/>
              </a:rPr>
              <a:t>2 cucharadas de mantequilla de maní</a:t>
            </a:r>
          </a:p>
          <a:p>
            <a:endParaRPr lang="es-ES" dirty="0">
              <a:solidFill>
                <a:srgbClr val="7F7F7F"/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Arial" charset="0"/>
              </a:rPr>
              <a:t>2 tortillas de harina integral (8 pulgadas)</a:t>
            </a:r>
          </a:p>
        </p:txBody>
      </p:sp>
      <p:pic>
        <p:nvPicPr>
          <p:cNvPr id="12" name="Picture 11" descr="Screen Shot 01/07/2016 at 12.36.2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9" t="20911" r="7803" b="1946"/>
          <a:stretch/>
        </p:blipFill>
        <p:spPr>
          <a:xfrm>
            <a:off x="457199" y="1600200"/>
            <a:ext cx="5834660" cy="44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515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hutterstock_10221565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SUEÑO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07472" y="5330834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11821" y="4768942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57462" y="1942677"/>
            <a:ext cx="61293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en-US" b="1" dirty="0">
                <a:solidFill>
                  <a:srgbClr val="7F7F7F"/>
                </a:solidFill>
                <a:latin typeface="Arial"/>
              </a:rPr>
              <a:t>Dormir la cantidad de horas necesarias ayuda a los niños a permanecer saludables a nivel mental y físico. El sueño también es importante para la memoria, el aprendizaje y la concentración.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Niños pequeños: 12-14 horas de sueño (en un período de 24 horas). Aproximadamente a los 18 meses de edad, sus horas de siesta disminuirán hasta una vez por día, la que durará alrededor de una a tres horas.</a:t>
            </a: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Niños en edad preescolar: 11-13 horas cada noche.</a:t>
            </a: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Niños de 5 - 12 años:  10-11 horas cada noche.</a:t>
            </a: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  <a:effectLst/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7472" y="3438345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pic>
        <p:nvPicPr>
          <p:cNvPr id="12" name="Picture 11" descr="shutterstock_1022156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93" y="1879927"/>
            <a:ext cx="2062753" cy="13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640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1443" name="Picture 3" descr="PPTslid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64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62467" name="Picture 3" descr="PPT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Box 4"/>
          <p:cNvSpPr txBox="1">
            <a:spLocks noChangeArrowheads="1"/>
          </p:cNvSpPr>
          <p:nvPr/>
        </p:nvSpPr>
        <p:spPr bwMode="auto">
          <a:xfrm>
            <a:off x="5546725" y="2763838"/>
            <a:ext cx="33607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Encuesta</a:t>
            </a:r>
            <a:endParaRPr lang="en-US" sz="3200" dirty="0" smtClean="0">
              <a:solidFill>
                <a:srgbClr val="0E4294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3200" dirty="0" smtClean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(Post-survey)</a:t>
            </a:r>
            <a:endParaRPr lang="es-E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760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690" y="3192667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Un refrigerio saludable: Grinch Kabobs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Un plato saludable y modales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Glow Germ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2637583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909088"/>
            <a:ext cx="3718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TAREA PARA EL HOGAR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pic>
        <p:nvPicPr>
          <p:cNvPr id="11" name="Picture 10" descr="shutterstock_4115637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71" y="3510175"/>
            <a:ext cx="3922021" cy="261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35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creen Shot 20/07/2016 at 12.03.2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766780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ACTIVIDAD: REFRIGERIO SALUDABLE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Grinch Kabobs: http://allrecipes.com/recipe/240180/grinch-kabobs/</a:t>
            </a: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/07/2016 at 12.03.2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 t="22634" r="26056" b="6493"/>
          <a:stretch/>
        </p:blipFill>
        <p:spPr>
          <a:xfrm>
            <a:off x="2261991" y="2947692"/>
            <a:ext cx="4751108" cy="309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09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hutterstock_44302851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 b="4173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766780"/>
            <a:ext cx="5799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ACTIVIDAD: UN REFRIGERIO SALUDABLE </a:t>
            </a:r>
          </a:p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Y MODALES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Enseñe a los niños modales en la mesa mientras eligen los alimentos.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Coloque distintos alimentos (imágenes impresas de alimentos) en platos con pegamento para hacer un plato saludable.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3001754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pic>
        <p:nvPicPr>
          <p:cNvPr id="11" name="Picture 10" descr="shutterstock_33859857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63181"/>
            <a:ext cx="3048000" cy="220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9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hutterstock_23768212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2" b="22502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914552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ACTIVIDAD: GLOW GERM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20577" y="2148525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8790" y="2024362"/>
            <a:ext cx="4939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Ayude a los niños a comprender por qué lavarse las manos es importante.</a:t>
            </a:r>
          </a:p>
          <a:p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Mire los gérmenes en las manos bajo una luz ultravioleta. Lávese las manos, mírelas nuevamente bajo la luz ultravioleta.  </a:t>
            </a:r>
          </a:p>
          <a:p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20577" y="2963086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pic>
        <p:nvPicPr>
          <p:cNvPr id="8" name="Picture 7" descr="shutterstock_2376821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34" y="2024362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48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2681" b="12681"/>
          <a:stretch>
            <a:fillRect/>
          </a:stretch>
        </p:blipFill>
        <p:spPr/>
      </p:pic>
      <p:pic>
        <p:nvPicPr>
          <p:cNvPr id="6" name="Picture 5" descr="PPTsli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46629" y="2764213"/>
            <a:ext cx="3361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E4294"/>
                </a:solidFill>
                <a:latin typeface="Arial Regular" charset="0"/>
              </a:rPr>
              <a:t>Encuesta</a:t>
            </a:r>
            <a:endParaRPr lang="en-US" sz="3200" dirty="0" smtClean="0">
              <a:solidFill>
                <a:srgbClr val="0E4294"/>
              </a:solidFill>
              <a:latin typeface="Arial Regular" charset="0"/>
            </a:endParaRPr>
          </a:p>
          <a:p>
            <a:r>
              <a:rPr lang="en-US" sz="3200" dirty="0" smtClean="0">
                <a:solidFill>
                  <a:srgbClr val="0E4294"/>
                </a:solidFill>
                <a:latin typeface="Arial Regular" charset="0"/>
              </a:rPr>
              <a:t>(Post-survey)</a:t>
            </a:r>
            <a:endParaRPr lang="en-US" sz="3200" dirty="0">
              <a:solidFill>
                <a:srgbClr val="0E4294"/>
              </a:solidFill>
              <a:latin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5362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2" b="12682"/>
          <a:stretch>
            <a:fillRect/>
          </a:stretch>
        </p:blipFill>
        <p:spPr/>
      </p:pic>
      <p:pic>
        <p:nvPicPr>
          <p:cNvPr id="15363" name="Picture 5" descr="PPTsli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Box 8"/>
          <p:cNvSpPr txBox="1">
            <a:spLocks noChangeArrowheads="1"/>
          </p:cNvSpPr>
          <p:nvPr/>
        </p:nvSpPr>
        <p:spPr bwMode="auto">
          <a:xfrm>
            <a:off x="5546725" y="2763838"/>
            <a:ext cx="33607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dirty="0" err="1" smtClean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Encuesta</a:t>
            </a:r>
            <a:endParaRPr lang="en-US" sz="3200" dirty="0" smtClean="0">
              <a:solidFill>
                <a:srgbClr val="0E4294"/>
              </a:solidFill>
              <a:latin typeface="Arial" charset="0"/>
              <a:ea typeface="Arial" charset="0"/>
              <a:cs typeface="Arial" charset="0"/>
            </a:endParaRPr>
          </a:p>
          <a:p>
            <a:pPr eaLnBrk="1" hangingPunct="1"/>
            <a:r>
              <a:rPr lang="en-US" sz="3200" dirty="0" smtClean="0">
                <a:solidFill>
                  <a:srgbClr val="0E4294"/>
                </a:solidFill>
                <a:latin typeface="Arial" charset="0"/>
                <a:ea typeface="Arial" charset="0"/>
                <a:cs typeface="Arial" charset="0"/>
              </a:rPr>
              <a:t>(Pre-survey)</a:t>
            </a:r>
            <a:endParaRPr lang="en-US" sz="3200" dirty="0">
              <a:solidFill>
                <a:srgbClr val="0E429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48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46629" y="2764213"/>
            <a:ext cx="3361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E4294"/>
                </a:solidFill>
                <a:latin typeface="Arial" charset="0"/>
              </a:rPr>
              <a:t>¡Gracias!</a:t>
            </a:r>
          </a:p>
          <a:p>
            <a:r>
              <a:rPr lang="en-US" sz="2400" dirty="0">
                <a:latin typeface="Arial" charset="0"/>
              </a:rPr>
              <a:t>Taller 5:</a:t>
            </a:r>
          </a:p>
          <a:p>
            <a:r>
              <a:rPr lang="en-US" sz="2400" dirty="0">
                <a:latin typeface="Arial" charset="0"/>
              </a:rPr>
              <a:t>FECHA Y HORA</a:t>
            </a:r>
            <a:endParaRPr lang="es-ES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98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PTslid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46629" y="2764213"/>
            <a:ext cx="33615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E4294"/>
                </a:solidFill>
                <a:latin typeface="Arial" charset="0"/>
              </a:rPr>
              <a:t>ENCABEZADO DE SECCIÓN</a:t>
            </a:r>
          </a:p>
          <a:p>
            <a:r>
              <a:rPr lang="en-US" sz="2400" dirty="0">
                <a:latin typeface="Arial" charset="0"/>
              </a:rPr>
              <a:t>Estilo de entrada</a:t>
            </a:r>
          </a:p>
        </p:txBody>
      </p:sp>
    </p:spTree>
    <p:extLst>
      <p:ext uri="{BB962C8B-B14F-4D97-AF65-F5344CB8AC3E}">
        <p14:creationId xmlns:p14="http://schemas.microsoft.com/office/powerpoint/2010/main" val="3660743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781125"/>
            <a:ext cx="5799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EL TÍTULO DE LA DIAPOSITIVA VA AQUÍ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690" y="3192667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7690" y="3747752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Estilo de copia de viñeta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Estilo de copia de viñeta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Estilo de copia de viñeta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Estilo de copia de viñeta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2637583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397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1398" y="2892849"/>
            <a:ext cx="4939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Abrir diapositiva de copia/diseño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42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6387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457199" y="679450"/>
            <a:ext cx="604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AL FINAL DE ESTA SESIÓN, LOS PARTICIPANTES SERÁN CAPACES DE:</a:t>
            </a:r>
          </a:p>
        </p:txBody>
      </p:sp>
      <p:sp>
        <p:nvSpPr>
          <p:cNvPr id="6" name="Rectangle 5"/>
          <p:cNvSpPr/>
          <p:nvPr/>
        </p:nvSpPr>
        <p:spPr>
          <a:xfrm>
            <a:off x="2147888" y="2082800"/>
            <a:ext cx="242887" cy="242888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563" y="2024063"/>
            <a:ext cx="4940300" cy="203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Explicar cómo la nutrición y la salud se vinculan al aprendizaje. </a:t>
            </a: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Prepare un refrigerio sano con los niños mientras fomenta el aprendizaje temprano.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888" y="3001168"/>
            <a:ext cx="242887" cy="242887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556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shutterstock_41156371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NUTRICIÓN Y SALUD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255" y="2024362"/>
            <a:ext cx="8660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La salud y el bienestar de nuestros hijos depende de  </a:t>
            </a: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 algn="ctr">
              <a:defRPr sz="1800">
                <a:solidFill>
                  <a:srgbClr val="000000"/>
                </a:solidFill>
                <a:effectLst/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su entorno y los adultos que los rodean. </a:t>
            </a:r>
          </a:p>
        </p:txBody>
      </p:sp>
      <p:pic>
        <p:nvPicPr>
          <p:cNvPr id="8" name="Picture 7" descr="shutterstock_20822040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83" y="2885751"/>
            <a:ext cx="4520229" cy="301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4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NUTRICIÓN Y SALUD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2245" y="2608706"/>
            <a:ext cx="286707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2245" y="3961655"/>
            <a:ext cx="286707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2245" y="5043909"/>
            <a:ext cx="286707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0458" y="1942677"/>
            <a:ext cx="58333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b="1" dirty="0">
                <a:solidFill>
                  <a:srgbClr val="7F7F7F"/>
                </a:solidFill>
                <a:latin typeface="Arial"/>
              </a:rPr>
              <a:t>Como padres, es importante que: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Participemos en los exámenes médicos del niño.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Tengamos lineamientos para los niños, que incluyan elecciones de alimentos y patrones de sueño.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Aliente a los niños a elegir opciones de alimentos saludables hablándoles acerca de los alimentos que “no son buenos” y “son buenos”.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b="1" dirty="0">
                <a:solidFill>
                  <a:srgbClr val="7F7F7F"/>
                </a:solidFill>
                <a:latin typeface="Arial"/>
              </a:rPr>
              <a:t>Nos cuidemos a nosotros </a:t>
            </a:r>
            <a:r>
              <a:rPr lang="en-US" b="1" dirty="0" err="1">
                <a:solidFill>
                  <a:srgbClr val="7F7F7F"/>
                </a:solidFill>
                <a:latin typeface="Arial"/>
              </a:rPr>
              <a:t>mismos</a:t>
            </a:r>
            <a:r>
              <a:rPr lang="en-US" dirty="0">
                <a:solidFill>
                  <a:srgbClr val="7F7F7F"/>
                </a:solidFill>
                <a:latin typeface="Arial"/>
              </a:rPr>
              <a:t> </a:t>
            </a:r>
            <a:r>
              <a:rPr lang="en-US" dirty="0" err="1" smtClean="0">
                <a:solidFill>
                  <a:srgbClr val="7F7F7F"/>
                </a:solidFill>
                <a:latin typeface="Arial"/>
              </a:rPr>
              <a:t>demostrando</a:t>
            </a:r>
            <a:r>
              <a:rPr lang="en-US" dirty="0" smtClean="0">
                <a:solidFill>
                  <a:srgbClr val="7F7F7F"/>
                </a:solidFill>
                <a:latin typeface="Arial"/>
              </a:rPr>
              <a:t> </a:t>
            </a:r>
            <a:r>
              <a:rPr lang="en-US" dirty="0">
                <a:solidFill>
                  <a:srgbClr val="7F7F7F"/>
                </a:solidFill>
                <a:latin typeface="Arial"/>
              </a:rPr>
              <a:t>una buena nutrición, un sueño adecuado y buenas elecciones de salud.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62245" y="3163790"/>
            <a:ext cx="286707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99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NUTRICIÓN Y SALUD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690391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690" y="4312593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903" y="2570519"/>
            <a:ext cx="49396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Todos estos factores afectan la forma en que aprende un niño. </a:t>
            </a:r>
          </a:p>
          <a:p>
            <a:endParaRPr lang="es-ES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Si un niño está enfermo, cansado o hambriento, es difícil que aprenda.</a:t>
            </a:r>
          </a:p>
          <a:p>
            <a:endParaRPr lang="es-ES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¿Qué pueda hacer para evitar que sus hijos se enfermen?</a:t>
            </a:r>
          </a:p>
          <a:p>
            <a:endParaRPr lang="es-ES" dirty="0"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3514728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5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hutterstock_265250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52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45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CÓMO EVITAR ENFERMEDADES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690" y="4159497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7690" y="504647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543305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Hable con su médico si tiene preguntas.</a:t>
            </a:r>
          </a:p>
          <a:p>
            <a:pPr lvl="0" defTabSz="543305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Vista a los niños de forma adecuada para el clima (a fin de evitar la congelación y quemaduras de sol y permita que estén cómodos cuando juegan afuera).</a:t>
            </a:r>
          </a:p>
          <a:p>
            <a:pPr lvl="0" defTabSz="543305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Deles oportunidades para que hagan mucho ejercicio.</a:t>
            </a:r>
          </a:p>
          <a:p>
            <a:pPr lvl="0" defTabSz="543305">
              <a:spcBef>
                <a:spcPts val="2700"/>
              </a:spcBef>
              <a:defRPr sz="1800"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7F7F7F"/>
                </a:solidFill>
                <a:latin typeface="Arial"/>
              </a:rPr>
              <a:t>Enséñeles a lavarse bien las manos.  Lávese bien las manos antes y después de comer, después de ir al baño y cuando regresan al hogar de la escuela..</a:t>
            </a:r>
            <a:endParaRPr lang="es-ES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280757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6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shutterstock_28152524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4" b="8774"/>
          <a:stretch>
            <a:fillRect/>
          </a:stretch>
        </p:blipFill>
        <p:spPr/>
      </p:pic>
      <p:pic>
        <p:nvPicPr>
          <p:cNvPr id="4" name="Picture 3" descr="PPTslide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877825"/>
            <a:ext cx="5799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charset="0"/>
              </a:rPr>
              <a:t>CUANDO SE ENFERMAN...</a:t>
            </a:r>
            <a:endParaRPr lang="es-ES" sz="24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7690" y="2082499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690" y="3474231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903" y="2024362"/>
            <a:ext cx="49396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Mantenga a los niños en el hogar y que no vayan a la escuela/guardería.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Aliente a que duerman mucho y hagan reposo. 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rPr>
              <a:t>Asegúrese de que el niño tome mucho líquido.</a:t>
            </a:r>
          </a:p>
          <a:p>
            <a:endParaRPr lang="es-ES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47690" y="2919147"/>
            <a:ext cx="242781" cy="242781"/>
          </a:xfrm>
          <a:prstGeom prst="rect">
            <a:avLst/>
          </a:prstGeom>
          <a:solidFill>
            <a:srgbClr val="F6A3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pic>
        <p:nvPicPr>
          <p:cNvPr id="11" name="Picture 10" descr="shutterstock_2815252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987" y="3887193"/>
            <a:ext cx="3048000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45525"/>
      </p:ext>
    </p:extLst>
  </p:cSld>
  <p:clrMapOvr>
    <a:masterClrMapping/>
  </p:clrMapOvr>
</p:sld>
</file>

<file path=ppt/theme/theme1.xml><?xml version="1.0" encoding="utf-8"?>
<a:theme xmlns:a="http://schemas.openxmlformats.org/drawingml/2006/main" name="2016-7-1 Workshop 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2016-7-1 Workshop 4.potx</Template>
  <TotalTime>233</TotalTime>
  <Words>690</Words>
  <Application>Microsoft Macintosh PowerPoint</Application>
  <PresentationFormat>On-screen Show (4:3)</PresentationFormat>
  <Paragraphs>103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 Regular</vt:lpstr>
      <vt:lpstr>Arial</vt:lpstr>
      <vt:lpstr>2016-7-1 Workshop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Brock</dc:creator>
  <cp:lastModifiedBy>Mariana Florit</cp:lastModifiedBy>
  <cp:revision>23</cp:revision>
  <dcterms:created xsi:type="dcterms:W3CDTF">2015-04-21T19:52:07Z</dcterms:created>
  <dcterms:modified xsi:type="dcterms:W3CDTF">2017-01-17T22:52:58Z</dcterms:modified>
</cp:coreProperties>
</file>