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6" r:id="rId3"/>
    <p:sldId id="267" r:id="rId4"/>
    <p:sldId id="268" r:id="rId5"/>
    <p:sldId id="270" r:id="rId6"/>
    <p:sldId id="285" r:id="rId7"/>
    <p:sldId id="284" r:id="rId8"/>
    <p:sldId id="271" r:id="rId9"/>
    <p:sldId id="272" r:id="rId10"/>
    <p:sldId id="273" r:id="rId11"/>
    <p:sldId id="274" r:id="rId12"/>
    <p:sldId id="275" r:id="rId13"/>
    <p:sldId id="281" r:id="rId14"/>
    <p:sldId id="282" r:id="rId15"/>
    <p:sldId id="276" r:id="rId16"/>
    <p:sldId id="277" r:id="rId17"/>
    <p:sldId id="283" r:id="rId18"/>
    <p:sldId id="278" r:id="rId19"/>
    <p:sldId id="279" r:id="rId20"/>
    <p:sldId id="261" r:id="rId21"/>
    <p:sldId id="262" r:id="rId22"/>
    <p:sldId id="263" r:id="rId23"/>
    <p:sldId id="26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343"/>
    <a:srgbClr val="0E4294"/>
    <a:srgbClr val="0D0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3EEDA-E859-6844-9993-CC7D37C82EE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61BBA-2867-7041-A176-4A3D7714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4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 and cut out pictures</a:t>
            </a:r>
            <a:r>
              <a:rPr lang="en-US" baseline="0" dirty="0" smtClean="0"/>
              <a:t> of foods, and have kids glue them onto paper plates.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61BBA-2867-7041-A176-4A3D7714E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7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2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8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2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2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9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3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0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6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C7DC4-73B6-B642-9B2D-CCA014F6E3C7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1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4.jpe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PTcover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444" y="2857598"/>
            <a:ext cx="8674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E4294"/>
                </a:solidFill>
                <a:latin typeface="TradeGothic CondEighteen" charset="0"/>
                <a:cs typeface="TradeGothic CondEighteen" charset="0"/>
              </a:rPr>
              <a:t>United Way </a:t>
            </a:r>
          </a:p>
          <a:p>
            <a:pPr algn="ctr"/>
            <a:r>
              <a:rPr lang="en-US" sz="4800" dirty="0">
                <a:solidFill>
                  <a:srgbClr val="0E4294"/>
                </a:solidFill>
                <a:latin typeface="TradeGothic CondEighteen" charset="0"/>
                <a:cs typeface="TradeGothic CondEighteen" charset="0"/>
              </a:rPr>
              <a:t>Born Learning Academy</a:t>
            </a:r>
          </a:p>
          <a:p>
            <a:pPr algn="ctr"/>
            <a:r>
              <a:rPr lang="en-US" sz="4800" dirty="0">
                <a:solidFill>
                  <a:srgbClr val="0E4294"/>
                </a:solidFill>
                <a:latin typeface="TradeGothic CondEighteen" charset="0"/>
                <a:cs typeface="TradeGothic CondEighteen" charset="0"/>
              </a:rPr>
              <a:t>Session </a:t>
            </a:r>
            <a:r>
              <a:rPr lang="en-US" sz="4800" dirty="0" smtClean="0">
                <a:solidFill>
                  <a:srgbClr val="0E4294"/>
                </a:solidFill>
                <a:latin typeface="TradeGothic CondEighteen" charset="0"/>
                <a:cs typeface="TradeGothic CondEighteen" charset="0"/>
              </a:rPr>
              <a:t>4</a:t>
            </a:r>
            <a:endParaRPr lang="en-US" sz="4800" dirty="0">
              <a:solidFill>
                <a:srgbClr val="0E4294"/>
              </a:solidFill>
              <a:latin typeface="TradeGothic CondEighteen" charset="0"/>
              <a:cs typeface="TradeGothic CondEighte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7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shutterstock_2849166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YOUR CHILD’S NUTRITION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7995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7995" y="3785344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07995" y="4613570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56208" y="2024362"/>
            <a:ext cx="4939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All children have different eating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habits.</a:t>
            </a: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endParaRPr lang="en-US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Discuss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good food options using language children understand (“junk food” vs. “grow food”)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.</a:t>
            </a: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Only allow junk food in moderation.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Nutritious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foods provide fuel for the body and brain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.</a:t>
            </a: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Involving children in food preparation may increase their interest in eating foods.</a:t>
            </a:r>
          </a:p>
          <a:p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7995" y="27328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hutterstock_2849166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0" y="2473277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Screen Shot 2016-07-01 at 12.36.2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761813"/>
            <a:ext cx="6812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NUTRITION MADE SIMPLE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http://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cookingmatters.org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/recipes/apple-wraps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6818" y="2038962"/>
            <a:ext cx="17691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7F7F"/>
                </a:solidFill>
                <a:latin typeface="MetaOT-Book"/>
                <a:cs typeface="MetaOT-Book"/>
              </a:rPr>
              <a:t>Ingredients</a:t>
            </a:r>
          </a:p>
          <a:p>
            <a:endParaRPr lang="en-US" dirty="0" smtClean="0">
              <a:solidFill>
                <a:srgbClr val="7F7F7F"/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rgbClr val="7F7F7F"/>
                </a:solidFill>
                <a:latin typeface="MetaOT-Book"/>
                <a:cs typeface="MetaOT-Book"/>
              </a:rPr>
              <a:t>1 </a:t>
            </a:r>
            <a:r>
              <a:rPr lang="en-US" dirty="0">
                <a:solidFill>
                  <a:srgbClr val="7F7F7F"/>
                </a:solidFill>
                <a:latin typeface="MetaOT-Book"/>
                <a:cs typeface="MetaOT-Book"/>
              </a:rPr>
              <a:t>large apple</a:t>
            </a:r>
          </a:p>
          <a:p>
            <a:endParaRPr lang="en-US" dirty="0" smtClean="0">
              <a:solidFill>
                <a:srgbClr val="7F7F7F"/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rgbClr val="7F7F7F"/>
                </a:solidFill>
                <a:latin typeface="MetaOT-Book"/>
                <a:cs typeface="MetaOT-Book"/>
              </a:rPr>
              <a:t>2 </a:t>
            </a:r>
            <a:r>
              <a:rPr lang="en-US" dirty="0">
                <a:solidFill>
                  <a:srgbClr val="7F7F7F"/>
                </a:solidFill>
                <a:latin typeface="MetaOT-Book"/>
                <a:cs typeface="MetaOT-Book"/>
              </a:rPr>
              <a:t>medium, ripe bananas</a:t>
            </a:r>
          </a:p>
          <a:p>
            <a:endParaRPr lang="en-US" dirty="0" smtClean="0">
              <a:solidFill>
                <a:srgbClr val="7F7F7F"/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rgbClr val="7F7F7F"/>
                </a:solidFill>
                <a:latin typeface="MetaOT-Book"/>
                <a:cs typeface="MetaOT-Book"/>
              </a:rPr>
              <a:t>2 </a:t>
            </a:r>
            <a:r>
              <a:rPr lang="en-US" dirty="0">
                <a:solidFill>
                  <a:srgbClr val="7F7F7F"/>
                </a:solidFill>
                <a:latin typeface="MetaOT-Book"/>
                <a:cs typeface="MetaOT-Book"/>
              </a:rPr>
              <a:t>tablespoons peanut butter</a:t>
            </a:r>
          </a:p>
          <a:p>
            <a:endParaRPr lang="en-US" dirty="0" smtClean="0">
              <a:solidFill>
                <a:srgbClr val="7F7F7F"/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rgbClr val="7F7F7F"/>
                </a:solidFill>
                <a:latin typeface="MetaOT-Book"/>
                <a:cs typeface="MetaOT-Book"/>
              </a:rPr>
              <a:t>2 </a:t>
            </a:r>
            <a:r>
              <a:rPr lang="en-US" dirty="0">
                <a:solidFill>
                  <a:srgbClr val="7F7F7F"/>
                </a:solidFill>
                <a:latin typeface="MetaOT-Book"/>
                <a:cs typeface="MetaOT-Book"/>
              </a:rPr>
              <a:t>(8-inch) whole wheat tortillas</a:t>
            </a:r>
          </a:p>
        </p:txBody>
      </p:sp>
      <p:pic>
        <p:nvPicPr>
          <p:cNvPr id="12" name="Picture 11" descr="Screen Shot 2016-07-01 at 12.36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t="20911" r="7803" b="1946"/>
          <a:stretch/>
        </p:blipFill>
        <p:spPr>
          <a:xfrm>
            <a:off x="457199" y="1600200"/>
            <a:ext cx="5834660" cy="44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hutterstock_1022156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SLEEP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7696" y="538178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97696" y="4788398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45909" y="2024362"/>
            <a:ext cx="49396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b="1" dirty="0">
                <a:solidFill>
                  <a:srgbClr val="7F7F7F"/>
                </a:solidFill>
                <a:latin typeface="Arial"/>
                <a:cs typeface="Arial"/>
              </a:rPr>
              <a:t>Sleeping the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necessary </a:t>
            </a:r>
            <a:r>
              <a:rPr lang="en-US" b="1" dirty="0">
                <a:solidFill>
                  <a:srgbClr val="7F7F7F"/>
                </a:solidFill>
                <a:latin typeface="Arial"/>
                <a:cs typeface="Arial"/>
              </a:rPr>
              <a:t>hours helps children stay mentally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and </a:t>
            </a:r>
            <a:r>
              <a:rPr lang="en-US" b="1" dirty="0">
                <a:solidFill>
                  <a:srgbClr val="7F7F7F"/>
                </a:solidFill>
                <a:latin typeface="Arial"/>
                <a:cs typeface="Arial"/>
              </a:rPr>
              <a:t>physically healthy.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Sleep </a:t>
            </a:r>
            <a:r>
              <a:rPr lang="en-US" b="1" dirty="0">
                <a:solidFill>
                  <a:srgbClr val="7F7F7F"/>
                </a:solidFill>
                <a:latin typeface="Arial"/>
                <a:cs typeface="Arial"/>
              </a:rPr>
              <a:t>is also important for memory, </a:t>
            </a: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learning </a:t>
            </a:r>
            <a:r>
              <a:rPr lang="en-US" b="1" dirty="0">
                <a:solidFill>
                  <a:srgbClr val="7F7F7F"/>
                </a:solidFill>
                <a:latin typeface="Arial"/>
                <a:cs typeface="Arial"/>
              </a:rPr>
              <a:t>and concentration.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Toddlers: 12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-14 hours of sleep (within 24 hour period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). Around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18 months, nap times will decrease to once a day, lasting about one to three hours.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Preschoolers: 11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-13 hours each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night.</a:t>
            </a: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5 – 12 Year Olds:  10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-11 hours each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night.</a:t>
            </a: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7696" y="355683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hutterstock_1022156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9" y="2024362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4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61443" name="Picture 3" descr="PPTslid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64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62467" name="Picture 3" descr="PP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5546725" y="2763838"/>
            <a:ext cx="3360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E4294"/>
                </a:solidFill>
                <a:latin typeface="TradeGothic CondEighteen" charset="0"/>
                <a:cs typeface="TradeGothic CondEighteen" charset="0"/>
              </a:rPr>
              <a:t>Post-Test</a:t>
            </a:r>
            <a:endParaRPr lang="en-US">
              <a:latin typeface="MetaOT-Book" charset="0"/>
              <a:cs typeface="MetaOT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60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hutterstock_4115637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HOMEWORK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Prepare a healthy snack with your child. Get creative!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</p:txBody>
      </p:sp>
      <p:pic>
        <p:nvPicPr>
          <p:cNvPr id="7" name="Picture 6" descr="shutterstock_4115637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79" y="2805104"/>
            <a:ext cx="4979099" cy="33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57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ACTIVITY: SNACKS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7690" y="319266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A Healthy Snack: Grinch Kabobs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A Healthy Plate and Manners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Glow Germ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2637583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35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Shot 2016-07-20 at 12.03.2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66780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ACTIVITY: HEALTHY SNACK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Grinch Kabobs: http://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allrecipes.com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/recipe/240180/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grinch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-kabobs/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</p:txBody>
      </p:sp>
      <p:pic>
        <p:nvPicPr>
          <p:cNvPr id="8" name="Picture 7" descr="Screen Shot 2016-07-20 at 12.03.2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2634" r="26056" b="6493"/>
          <a:stretch/>
        </p:blipFill>
        <p:spPr>
          <a:xfrm>
            <a:off x="2147690" y="2670693"/>
            <a:ext cx="5148327" cy="33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09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hutterstock_4430285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b="4173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66780"/>
            <a:ext cx="579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ACTIVITY: A HEALTHY PLATE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AND MANNERS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Teach children table manners while they make food choices.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Place different food (printed pictures of food) on plates with glue to make a healthy plate.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3001754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utterstock_33859857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98" y="3566451"/>
            <a:ext cx="3048000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9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hutterstock_2376821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14552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ACTIVITY: GLOW GERM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0577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8790" y="2024362"/>
            <a:ext cx="4939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Help your child understand why hand washing is important.</a:t>
            </a:r>
          </a:p>
          <a:p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Look at the germs on your hands under a black light.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Wash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your hands, then look at them again under the black light.  </a:t>
            </a:r>
          </a:p>
          <a:p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0577" y="3001753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utterstock_237682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4" y="2024362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4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536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 b="12682"/>
          <a:stretch>
            <a:fillRect/>
          </a:stretch>
        </p:blipFill>
        <p:spPr/>
      </p:pic>
      <p:pic>
        <p:nvPicPr>
          <p:cNvPr id="15363" name="Picture 5" descr="PPT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5546725" y="2763838"/>
            <a:ext cx="3360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E4294"/>
                </a:solidFill>
                <a:latin typeface="TradeGothic CondEighteen" charset="0"/>
                <a:cs typeface="TradeGothic CondEighteen" charset="0"/>
              </a:rPr>
              <a:t>Pre-Test</a:t>
            </a:r>
          </a:p>
        </p:txBody>
      </p:sp>
    </p:spTree>
    <p:extLst>
      <p:ext uri="{BB962C8B-B14F-4D97-AF65-F5344CB8AC3E}">
        <p14:creationId xmlns:p14="http://schemas.microsoft.com/office/powerpoint/2010/main" val="3470148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6629" y="2764213"/>
            <a:ext cx="3361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E4294"/>
                </a:solidFill>
                <a:latin typeface="TradeGothic CondEighteen" charset="0"/>
                <a:cs typeface="TradeGothic CondEighteen" charset="0"/>
              </a:rPr>
              <a:t>Thank you!</a:t>
            </a:r>
          </a:p>
          <a:p>
            <a:r>
              <a:rPr lang="en-US" sz="2400" dirty="0">
                <a:latin typeface="MetaOT-Book" charset="0"/>
                <a:cs typeface="MetaOT-Book" charset="0"/>
              </a:rPr>
              <a:t>Workshop 5:</a:t>
            </a:r>
          </a:p>
          <a:p>
            <a:r>
              <a:rPr lang="en-US" sz="2400" dirty="0">
                <a:latin typeface="MetaOT-Book" charset="0"/>
                <a:cs typeface="MetaOT-Book" charset="0"/>
              </a:rPr>
              <a:t>DATE AND </a:t>
            </a:r>
            <a:r>
              <a:rPr lang="en-US" sz="2400" dirty="0" smtClean="0">
                <a:latin typeface="MetaOT-Book" charset="0"/>
                <a:cs typeface="MetaOT-Book" charset="0"/>
              </a:rPr>
              <a:t>TIME</a:t>
            </a:r>
            <a:endParaRPr lang="en-US" sz="2400" dirty="0">
              <a:latin typeface="MetaOT-Book" charset="0"/>
              <a:cs typeface="MetaOT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98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PT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6629" y="2764213"/>
            <a:ext cx="3361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E4294"/>
                </a:solidFill>
                <a:latin typeface="TradeGothic CondEighteen"/>
                <a:cs typeface="TradeGothic CondEighteen"/>
              </a:rPr>
              <a:t>SECTION HEADLINE</a:t>
            </a:r>
          </a:p>
          <a:p>
            <a:r>
              <a:rPr lang="en-US" sz="2400" dirty="0" smtClean="0">
                <a:latin typeface="TradeGothic CondEighteen"/>
                <a:cs typeface="TradeGothic CondEighteen"/>
              </a:rPr>
              <a:t>Deck style</a:t>
            </a:r>
          </a:p>
        </p:txBody>
      </p:sp>
    </p:spTree>
    <p:extLst>
      <p:ext uri="{BB962C8B-B14F-4D97-AF65-F5344CB8AC3E}">
        <p14:creationId xmlns:p14="http://schemas.microsoft.com/office/powerpoint/2010/main" val="3660743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SLIDE TITLE GOES HERE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7690" y="319266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47690" y="3747752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Bullet copy style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Bullet copy style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Bullet copy style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Bullet copy style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2637583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97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1398" y="2892849"/>
            <a:ext cx="493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Open Copy/Layout Slide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</p:txBody>
      </p:sp>
    </p:spTree>
    <p:extLst>
      <p:ext uri="{BB962C8B-B14F-4D97-AF65-F5344CB8AC3E}">
        <p14:creationId xmlns:p14="http://schemas.microsoft.com/office/powerpoint/2010/main" val="28184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6387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457200" y="679450"/>
            <a:ext cx="57991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TradeGothic CondEighteen" charset="0"/>
                <a:cs typeface="TradeGothic CondEighteen" charset="0"/>
              </a:rPr>
              <a:t>AT THE END OF THIS SESSION, PARTICIPANTS WILL BE ABLE TO: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563" y="2024063"/>
            <a:ext cx="494030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Provide one explanation of how nutrition and health are tied to learning. </a:t>
            </a:r>
            <a:endParaRPr lang="en-US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Prepare a healthy snack with children while promoting early learning.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ea typeface="+mn-ea"/>
              <a:cs typeface="MetaOT-Book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ea typeface="+mn-ea"/>
              <a:cs typeface="MetaOT-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300116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5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hutterstock_4115637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NUTRION AND HEALTH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255" y="2024362"/>
            <a:ext cx="8660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The health and well-being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of our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children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depends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on </a:t>
            </a:r>
            <a:endParaRPr lang="en-US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their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environment and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the adults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around them. </a:t>
            </a:r>
          </a:p>
        </p:txBody>
      </p:sp>
      <p:pic>
        <p:nvPicPr>
          <p:cNvPr id="8" name="Picture 7" descr="shutterstock_2082204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83" y="2885751"/>
            <a:ext cx="4520229" cy="30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NUTRITION AND HEALTH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690391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7690" y="4043340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47690" y="5227410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b="1" dirty="0" smtClean="0">
                <a:solidFill>
                  <a:srgbClr val="7F7F7F"/>
                </a:solidFill>
                <a:latin typeface="Arial"/>
                <a:cs typeface="Arial"/>
              </a:rPr>
              <a:t>As parents, it is important for us to: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Participate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in child wellness checks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Have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guidelines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for children, including food choices and sleeping patterns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Encourage children to make healthy food choices by talking to them about “bad for you” food and “good for you” food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b="1" dirty="0">
                <a:solidFill>
                  <a:srgbClr val="7F7F7F"/>
                </a:solidFill>
                <a:latin typeface="Arial"/>
                <a:cs typeface="Arial"/>
              </a:rPr>
              <a:t>Take care of ourselves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by modeling good nutrition, sleeping, and healthcare choices.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7690" y="3245475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NUTRITION AND HEALTH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690391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7690" y="4164730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689533"/>
            <a:ext cx="4939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radeGothic CondEighteen"/>
                <a:cs typeface="TradeGothic CondEighteen"/>
              </a:rPr>
              <a:t>All of these factors affect how a child learns.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radeGothic CondEighteen"/>
              <a:cs typeface="TradeGothic CondEighteen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etaOT-Book"/>
                <a:cs typeface="MetaOT-Book"/>
              </a:rPr>
              <a:t>If a child is sick, tired or hungry, it is hard for that child to learn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MetaOT-Book"/>
                <a:cs typeface="MetaOT-Book"/>
              </a:rPr>
              <a:t>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radeGothic CondEighteen"/>
                <a:cs typeface="TradeGothic CondEighteen"/>
              </a:rPr>
              <a:t>What can you do to prevent your children from getting sick?</a:t>
            </a:r>
          </a:p>
          <a:p>
            <a:endParaRPr lang="en-US" dirty="0">
              <a:latin typeface="MetaOT-Book"/>
              <a:cs typeface="MetaOT-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3366865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5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utterstock_26525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5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4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PREVENTING SICKNESS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7690" y="415949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47690" y="504647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Talk with your doctor if you have any questions.</a:t>
            </a:r>
          </a:p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Dress children appropriately for the weather (to prevent frostbite and sunburn and allow them to be comfortable playing outside).</a:t>
            </a:r>
          </a:p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Provide opportunities for children to get plenty of exercise.</a:t>
            </a:r>
          </a:p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Teach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proper hand washing.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Wash hands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before and after eating, after using the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bathroom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and </a:t>
            </a: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when returning home from 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school.</a:t>
            </a: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3033906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6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shutterstock_2815252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radeGothic CondEighteen"/>
                <a:cs typeface="TradeGothic CondEighteen"/>
              </a:rPr>
              <a:t>WHEN THEY DO GET SICK…</a:t>
            </a:r>
            <a:endParaRPr lang="en-US" sz="2400" dirty="0">
              <a:solidFill>
                <a:schemeClr val="bg1"/>
              </a:solidFill>
              <a:latin typeface="TradeGothic CondEighteen"/>
              <a:cs typeface="TradeGothic CondEightee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7690" y="319266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Keep child home from school/day care.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Encourage lots of sleep and rest.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taOT-Book"/>
                <a:cs typeface="MetaOT-Book"/>
              </a:rPr>
              <a:t>Make sure child drinks lots of fluids.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etaOT-Book"/>
              <a:cs typeface="MetaOT-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2637583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utterstock_2815252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87" y="3887193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5525"/>
      </p:ext>
    </p:extLst>
  </p:cSld>
  <p:clrMapOvr>
    <a:masterClrMapping/>
  </p:clrMapOvr>
</p:sld>
</file>

<file path=ppt/theme/theme1.xml><?xml version="1.0" encoding="utf-8"?>
<a:theme xmlns:a="http://schemas.openxmlformats.org/drawingml/2006/main" name="2016-7-1 Workshop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2016-7-1 Workshop 4.potx</Template>
  <TotalTime>213</TotalTime>
  <Words>640</Words>
  <Application>Microsoft Macintosh PowerPoint</Application>
  <PresentationFormat>On-screen Show (4:3)</PresentationFormat>
  <Paragraphs>101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2016-7-1 Workshop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Brock</dc:creator>
  <cp:lastModifiedBy>MARIANA FLORIT</cp:lastModifiedBy>
  <cp:revision>19</cp:revision>
  <dcterms:created xsi:type="dcterms:W3CDTF">2015-04-21T19:52:07Z</dcterms:created>
  <dcterms:modified xsi:type="dcterms:W3CDTF">2016-07-20T04:08:15Z</dcterms:modified>
</cp:coreProperties>
</file>