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263" r:id="rId4"/>
    <p:sldId id="278" r:id="rId5"/>
    <p:sldId id="266" r:id="rId6"/>
    <p:sldId id="279" r:id="rId7"/>
    <p:sldId id="309" r:id="rId8"/>
    <p:sldId id="281" r:id="rId9"/>
    <p:sldId id="282" r:id="rId10"/>
    <p:sldId id="284" r:id="rId11"/>
    <p:sldId id="285" r:id="rId12"/>
    <p:sldId id="287" r:id="rId13"/>
    <p:sldId id="272" r:id="rId14"/>
    <p:sldId id="271" r:id="rId15"/>
    <p:sldId id="288" r:id="rId16"/>
    <p:sldId id="289" r:id="rId17"/>
    <p:sldId id="290" r:id="rId18"/>
    <p:sldId id="291" r:id="rId19"/>
    <p:sldId id="293" r:id="rId20"/>
    <p:sldId id="294" r:id="rId21"/>
    <p:sldId id="295" r:id="rId22"/>
    <p:sldId id="296" r:id="rId23"/>
    <p:sldId id="297" r:id="rId24"/>
    <p:sldId id="298" r:id="rId25"/>
    <p:sldId id="299" r:id="rId26"/>
    <p:sldId id="300" r:id="rId27"/>
    <p:sldId id="302" r:id="rId28"/>
    <p:sldId id="304" r:id="rId29"/>
    <p:sldId id="305" r:id="rId30"/>
    <p:sldId id="306" r:id="rId31"/>
    <p:sldId id="308" r:id="rId32"/>
    <p:sldId id="311" r:id="rId33"/>
    <p:sldId id="260" r:id="rId34"/>
    <p:sldId id="310" r:id="rId35"/>
    <p:sldId id="313" r:id="rId36"/>
    <p:sldId id="314" r:id="rId37"/>
    <p:sldId id="270" r:id="rId38"/>
    <p:sldId id="312" r:id="rId39"/>
    <p:sldId id="315" r:id="rId4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A343"/>
    <a:srgbClr val="0E4294"/>
    <a:srgbClr val="0D04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1120" y="-2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9ACB825-15D5-D64B-9A4C-A97ABAA75934}" type="datetimeFigureOut">
              <a:rPr lang="en-US"/>
              <a:pPr>
                <a:defRPr/>
              </a:pPr>
              <a:t>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664B82A-AF32-6D4B-8218-38B7C9C48078}" type="slidenum">
              <a:rPr lang="en-US"/>
              <a:pPr>
                <a:defRPr/>
              </a:pPr>
              <a:t>‹#›</a:t>
            </a:fld>
            <a:endParaRPr lang="en-US"/>
          </a:p>
        </p:txBody>
      </p:sp>
    </p:spTree>
    <p:extLst>
      <p:ext uri="{BB962C8B-B14F-4D97-AF65-F5344CB8AC3E}">
        <p14:creationId xmlns:p14="http://schemas.microsoft.com/office/powerpoint/2010/main" val="355991095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learning of language requires a sender and receiver who are motivated and tuned in to each other. Language cannot be learned in isolation or through rote practice. Research has shown that there are significant and meaningful differences in how young children acquire language based on the responsiveness of their caregiver.</a:t>
            </a:r>
          </a:p>
          <a:p>
            <a:pPr eaLnBrk="1" hangingPunct="1">
              <a:spcBef>
                <a:spcPct val="0"/>
              </a:spcBef>
            </a:pPr>
            <a:endParaRPr lang="en-US">
              <a:latin typeface="Calibri"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DD504DB-44CD-2143-BD86-6F3960A5893B}" type="slidenum">
              <a:rPr lang="en-US" sz="1200"/>
              <a:pPr eaLnBrk="1" hangingPunct="1"/>
              <a:t>4</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BD3F7FE-D741-AD48-8A83-F6FD73BC70BD}" type="slidenum">
              <a:rPr lang="en-US" sz="1200"/>
              <a:pPr eaLnBrk="1" hangingPunct="1"/>
              <a:t>24</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Phonological awareness is a broad skill that includes identifying and manipulating units of oral language – parts such as words, syllables, and onsets and rimes. Children who have phonological awareness are able to identify and make oral rhymes, can clap out the number of syllables in a word, and can recognize words with the same initial sounds like 'money' and 'mother.'</a:t>
            </a:r>
          </a:p>
          <a:p>
            <a:r>
              <a:rPr lang="en-US">
                <a:latin typeface="Calibri" charset="0"/>
              </a:rPr>
              <a:t> </a:t>
            </a:r>
          </a:p>
          <a:p>
            <a:r>
              <a:rPr lang="en-US">
                <a:latin typeface="Calibri" charset="0"/>
              </a:rPr>
              <a:t>Phonemic awareness refers to the specific ability to focus on and manipulate individual sounds (phonemes) in spoken words. Phonemes are the smallest units comprising spoken language. Phonemes combine to form syllables and words. For example, the word 'mat' has three phonemes: /m/ /a/ /t/. There are 44 phonemes in the English language, including sounds represented by letter combinations such as /th/. Acquiring phonemic awareness is important because it is the foundation for spelling and word recognition skills. Phonemic awareness is one of the best predictors of how well children will learn to read during the first two years of school instruction.</a:t>
            </a:r>
          </a:p>
          <a:p>
            <a:r>
              <a:rPr lang="en-US">
                <a:latin typeface="Calibri" charset="0"/>
              </a:rPr>
              <a:t> </a:t>
            </a:r>
          </a:p>
          <a:p>
            <a:pPr eaLnBrk="1" hangingPunct="1">
              <a:spcBef>
                <a:spcPct val="0"/>
              </a:spcBef>
            </a:pPr>
            <a:r>
              <a:rPr lang="en-US">
                <a:latin typeface="Calibri" charset="0"/>
              </a:rPr>
              <a:t>Source: http://www.readingrockets.org/helping/target/phonologicalphonemic </a:t>
            </a: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39E4E1D-6B74-1C49-BE11-656A27DF2B3B}" type="slidenum">
              <a:rPr lang="en-US" sz="1200"/>
              <a:pPr eaLnBrk="1" hangingPunct="1"/>
              <a:t>27</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CAR is a simple acronym to help us remember the role of the responsive caregiver during shared reading. The Washington Research Institute’s “Language Is The Key” program has done extensive work in the dialogic reading method. We will watch video clips of parents and caregivers using the dialogic reading method, and we’ll have a chance to practice commenting on pictures, asking questions, and responding to what children say.</a:t>
            </a:r>
          </a:p>
          <a:p>
            <a:pPr eaLnBrk="1" hangingPunct="1">
              <a:spcBef>
                <a:spcPct val="0"/>
              </a:spcBef>
            </a:pPr>
            <a:endParaRPr lang="en-US">
              <a:latin typeface="Calibri"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76310BB-7328-0145-AF1B-FDF9D741B4BA}" type="slidenum">
              <a:rPr lang="en-US" sz="1200"/>
              <a:pPr eaLnBrk="1" hangingPunct="1"/>
              <a:t>29</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This slide begins the discussion of the method used for dialogic reading. If the adult’s role is to prompt and reflect, we need a simple formula to remind us of our role as children become the story tellers.</a:t>
            </a:r>
          </a:p>
          <a:p>
            <a:pPr eaLnBrk="1" hangingPunct="1">
              <a:spcBef>
                <a:spcPct val="0"/>
              </a:spcBef>
            </a:pPr>
            <a:endParaRPr lang="en-US">
              <a:latin typeface="Calibri"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C003683-87C0-BD46-B7B1-8A0871BC14A2}" type="slidenum">
              <a:rPr lang="en-US" sz="1200"/>
              <a:pPr eaLnBrk="1" hangingPunct="1"/>
              <a:t>30</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Examples of adult prompts and expansions using the “CAR” acronym.</a:t>
            </a:r>
          </a:p>
          <a:p>
            <a:pPr eaLnBrk="1" hangingPunct="1">
              <a:spcBef>
                <a:spcPct val="0"/>
              </a:spcBef>
            </a:pPr>
            <a:endParaRPr lang="en-US">
              <a:latin typeface="Calibri" charset="0"/>
            </a:endParaRP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EDDC1F3-70DF-8C4E-A92C-025C6950F54B}" type="slidenum">
              <a:rPr lang="en-US" sz="1200"/>
              <a:pPr eaLnBrk="1" hangingPunct="1"/>
              <a:t>31</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90BC3F7-E6CF-9342-A66D-ACCA7522D7F8}" type="slidenum">
              <a:rPr lang="en-US" sz="1200"/>
              <a:pPr eaLnBrk="1" hangingPunct="1"/>
              <a:t>34</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There are windows of opportunity for acquiring skills.</a:t>
            </a: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ECCF91E-FB1F-CD4B-A158-066F5E2FCF6E}" type="slidenum">
              <a:rPr lang="en-US" sz="1200"/>
              <a:pPr eaLnBrk="1" hangingPunct="1"/>
              <a:t>5</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Go to next slide for examples.</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C8BD235-0C9C-E748-B843-3C699D5FC03C}" type="slidenum">
              <a:rPr lang="en-US" sz="1200"/>
              <a:pPr eaLnBrk="1" hangingPunct="1"/>
              <a:t>7</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solidFill>
                  <a:srgbClr val="FF090F"/>
                </a:solidFill>
                <a:latin typeface="Calibri" charset="0"/>
                <a:sym typeface="Arial" charset="0"/>
              </a:rPr>
              <a:t>[Presenter: This is an optional activity. Include or exclude it depending on your audience and the time available. If you use this slide, have a recording of </a:t>
            </a:r>
            <a:r>
              <a:rPr lang="ja-JP" altLang="en-US" b="1">
                <a:solidFill>
                  <a:srgbClr val="FF090F"/>
                </a:solidFill>
                <a:latin typeface="Calibri" charset="0"/>
                <a:sym typeface="Arial" charset="0"/>
              </a:rPr>
              <a:t>“</a:t>
            </a:r>
            <a:r>
              <a:rPr lang="en-US" altLang="ja-JP" b="1">
                <a:solidFill>
                  <a:srgbClr val="FF090F"/>
                </a:solidFill>
                <a:latin typeface="Calibri" charset="0"/>
                <a:sym typeface="Arial" charset="0"/>
              </a:rPr>
              <a:t>Twinkle, Twinkle Little Star</a:t>
            </a:r>
            <a:r>
              <a:rPr lang="ja-JP" altLang="en-US" b="1">
                <a:solidFill>
                  <a:srgbClr val="FF090F"/>
                </a:solidFill>
                <a:latin typeface="Calibri" charset="0"/>
                <a:sym typeface="Arial" charset="0"/>
              </a:rPr>
              <a:t>”</a:t>
            </a:r>
            <a:r>
              <a:rPr lang="en-US" altLang="ja-JP" b="1">
                <a:solidFill>
                  <a:srgbClr val="FF090F"/>
                </a:solidFill>
                <a:latin typeface="Calibri" charset="0"/>
                <a:sym typeface="Arial" charset="0"/>
              </a:rPr>
              <a:t> ready to play.</a:t>
            </a:r>
          </a:p>
          <a:p>
            <a:pPr eaLnBrk="1" hangingPunct="1">
              <a:spcBef>
                <a:spcPct val="0"/>
              </a:spcBef>
            </a:pPr>
            <a:endParaRPr lang="en-US" b="1">
              <a:solidFill>
                <a:srgbClr val="FF090F"/>
              </a:solidFill>
              <a:latin typeface="Calibri" charset="0"/>
              <a:sym typeface="Arial" charset="0"/>
            </a:endParaRPr>
          </a:p>
          <a:p>
            <a:pPr eaLnBrk="1" hangingPunct="1">
              <a:spcBef>
                <a:spcPct val="0"/>
              </a:spcBef>
            </a:pPr>
            <a:r>
              <a:rPr lang="en-US" b="1">
                <a:solidFill>
                  <a:srgbClr val="FF090F"/>
                </a:solidFill>
                <a:latin typeface="Calibri" charset="0"/>
                <a:sym typeface="Arial" charset="0"/>
              </a:rPr>
              <a:t>First read </a:t>
            </a:r>
            <a:r>
              <a:rPr lang="ja-JP" altLang="en-US" b="1">
                <a:solidFill>
                  <a:srgbClr val="FF090F"/>
                </a:solidFill>
                <a:latin typeface="Calibri" charset="0"/>
                <a:sym typeface="Arial" charset="0"/>
              </a:rPr>
              <a:t>“</a:t>
            </a:r>
            <a:r>
              <a:rPr lang="en-US" altLang="ja-JP" b="1">
                <a:solidFill>
                  <a:srgbClr val="FF090F"/>
                </a:solidFill>
                <a:latin typeface="Calibri" charset="0"/>
                <a:sym typeface="Arial" charset="0"/>
              </a:rPr>
              <a:t>Twinkle, Twinkle Little Star.</a:t>
            </a:r>
            <a:r>
              <a:rPr lang="ja-JP" altLang="en-US" b="1">
                <a:solidFill>
                  <a:srgbClr val="FF090F"/>
                </a:solidFill>
                <a:latin typeface="Calibri" charset="0"/>
                <a:sym typeface="Arial" charset="0"/>
              </a:rPr>
              <a:t>”</a:t>
            </a:r>
            <a:r>
              <a:rPr lang="en-US" altLang="ja-JP" b="1">
                <a:solidFill>
                  <a:srgbClr val="FF090F"/>
                </a:solidFill>
                <a:latin typeface="Calibri" charset="0"/>
                <a:sym typeface="Arial" charset="0"/>
              </a:rPr>
              <a:t> Then play a recording of someone singing it. Point out how singing slows down language. This helps children hear the sounds that make up words.]</a:t>
            </a:r>
          </a:p>
          <a:p>
            <a:pPr eaLnBrk="1" hangingPunct="1">
              <a:spcBef>
                <a:spcPct val="0"/>
              </a:spcBef>
            </a:pPr>
            <a:endParaRPr lang="en-US">
              <a:latin typeface="Calibri"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F612933-84F8-3C47-9A6B-F426A00AD84C}" type="slidenum">
              <a:rPr lang="en-US" sz="1200"/>
              <a:pPr eaLnBrk="1" hangingPunct="1"/>
              <a:t>13</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u="sng">
                <a:latin typeface="Arial" charset="0"/>
              </a:rPr>
              <a:t>PRINT AWARENESS - </a:t>
            </a:r>
            <a:r>
              <a:rPr lang="en-US" b="1">
                <a:latin typeface="Arial" charset="0"/>
              </a:rPr>
              <a:t>Print awareness is noticing print everywhere, knowing how to handle a book and knowing how to follow the words on a page.  </a:t>
            </a:r>
          </a:p>
          <a:p>
            <a:pPr eaLnBrk="1" hangingPunct="1">
              <a:spcBef>
                <a:spcPct val="0"/>
              </a:spcBef>
            </a:pPr>
            <a:r>
              <a:rPr lang="en-US">
                <a:latin typeface="Arial" charset="0"/>
              </a:rPr>
              <a:t>This includes learning that writing in English follows basic rules such as flowing from top to bottom, flowing from left to right, and that the print on the page is what is being read by someone who knows how to read.  This may be a bit different for some languages.  </a:t>
            </a:r>
          </a:p>
          <a:p>
            <a:pPr eaLnBrk="1" hangingPunct="1">
              <a:spcBef>
                <a:spcPct val="0"/>
              </a:spcBef>
            </a:pPr>
            <a:r>
              <a:rPr lang="en-US">
                <a:latin typeface="Arial" charset="0"/>
              </a:rPr>
              <a:t>Why is this important? As we share books the child learns how books work. Children must become aware of words before they can read them.  When children feel comfortable with books, they can concentrate on reading. </a:t>
            </a:r>
          </a:p>
          <a:p>
            <a:pPr eaLnBrk="1" hangingPunct="1">
              <a:spcBef>
                <a:spcPct val="0"/>
              </a:spcBef>
            </a:pPr>
            <a:endParaRPr lang="en-US">
              <a:latin typeface="Arial" charset="0"/>
            </a:endParaRPr>
          </a:p>
          <a:p>
            <a:pPr eaLnBrk="1" hangingPunct="1">
              <a:spcBef>
                <a:spcPct val="0"/>
              </a:spcBef>
              <a:buFontTx/>
              <a:buChar char="•"/>
            </a:pPr>
            <a:r>
              <a:rPr lang="en-US" b="1">
                <a:latin typeface="Tahoma" charset="0"/>
              </a:rPr>
              <a:t>Noticing print everywhere</a:t>
            </a:r>
          </a:p>
          <a:p>
            <a:pPr eaLnBrk="1" hangingPunct="1">
              <a:spcBef>
                <a:spcPct val="0"/>
              </a:spcBef>
              <a:buFontTx/>
              <a:buChar char="•"/>
            </a:pPr>
            <a:endParaRPr lang="en-US" b="1">
              <a:latin typeface="Tahoma" charset="0"/>
            </a:endParaRPr>
          </a:p>
          <a:p>
            <a:pPr eaLnBrk="1" hangingPunct="1">
              <a:spcBef>
                <a:spcPct val="0"/>
              </a:spcBef>
              <a:buFontTx/>
              <a:buChar char="•"/>
            </a:pPr>
            <a:r>
              <a:rPr lang="en-US" b="1">
                <a:latin typeface="Tahoma" charset="0"/>
              </a:rPr>
              <a:t>Knowing how to handle a book</a:t>
            </a:r>
          </a:p>
          <a:p>
            <a:pPr eaLnBrk="1" hangingPunct="1">
              <a:spcBef>
                <a:spcPct val="0"/>
              </a:spcBef>
              <a:buFontTx/>
              <a:buChar char="•"/>
            </a:pPr>
            <a:endParaRPr lang="en-US" b="1">
              <a:latin typeface="Tahoma" charset="0"/>
            </a:endParaRPr>
          </a:p>
          <a:p>
            <a:pPr eaLnBrk="1" hangingPunct="1">
              <a:spcBef>
                <a:spcPct val="0"/>
              </a:spcBef>
              <a:buFontTx/>
              <a:buChar char="•"/>
            </a:pPr>
            <a:r>
              <a:rPr lang="en-US" b="1">
                <a:latin typeface="Tahoma" charset="0"/>
              </a:rPr>
              <a:t>Knowing how we follow the words on a page</a:t>
            </a:r>
          </a:p>
          <a:p>
            <a:pPr eaLnBrk="1" hangingPunct="1">
              <a:spcBef>
                <a:spcPct val="0"/>
              </a:spcBef>
            </a:pPr>
            <a:endParaRPr lang="en-US">
              <a:latin typeface="Arial" charset="0"/>
            </a:endParaRPr>
          </a:p>
          <a:p>
            <a:pPr eaLnBrk="1" hangingPunct="1">
              <a:spcBef>
                <a:spcPct val="0"/>
              </a:spcBef>
            </a:pPr>
            <a:endParaRPr lang="en-US">
              <a:latin typeface="Arial" charset="0"/>
            </a:endParaRPr>
          </a:p>
          <a:p>
            <a:pPr eaLnBrk="1" hangingPunct="1">
              <a:spcBef>
                <a:spcPct val="0"/>
              </a:spcBef>
              <a:buFontTx/>
              <a:buChar char="•"/>
            </a:pPr>
            <a:r>
              <a:rPr lang="en-US">
                <a:latin typeface="Arial" charset="0"/>
              </a:rPr>
              <a:t>Point to signs around you and say the words ex. Name the Cheerios box (0-1)</a:t>
            </a:r>
          </a:p>
          <a:p>
            <a:pPr eaLnBrk="1" hangingPunct="1">
              <a:spcBef>
                <a:spcPct val="0"/>
              </a:spcBef>
              <a:buFontTx/>
              <a:buChar char="•"/>
            </a:pPr>
            <a:r>
              <a:rPr lang="en-US">
                <a:latin typeface="Arial" charset="0"/>
              </a:rPr>
              <a:t>Let your child turn the pages (0-1)</a:t>
            </a:r>
          </a:p>
          <a:p>
            <a:pPr eaLnBrk="1" hangingPunct="1">
              <a:spcBef>
                <a:spcPct val="0"/>
              </a:spcBef>
              <a:buFontTx/>
              <a:buChar char="•"/>
            </a:pPr>
            <a:r>
              <a:rPr lang="en-US">
                <a:latin typeface="Arial" charset="0"/>
              </a:rPr>
              <a:t>Read books with your baby and let them handle books (0-1)</a:t>
            </a:r>
          </a:p>
          <a:p>
            <a:pPr eaLnBrk="1" hangingPunct="1">
              <a:spcBef>
                <a:spcPct val="0"/>
              </a:spcBef>
              <a:buFontTx/>
              <a:buChar char="•"/>
            </a:pPr>
            <a:r>
              <a:rPr lang="en-US">
                <a:latin typeface="Arial" charset="0"/>
              </a:rPr>
              <a:t>Recognize signs; talk about print in your house, neighborhood, etc. (2-3)</a:t>
            </a:r>
          </a:p>
          <a:p>
            <a:pPr eaLnBrk="1" hangingPunct="1">
              <a:spcBef>
                <a:spcPct val="0"/>
              </a:spcBef>
              <a:buFontTx/>
              <a:buChar char="•"/>
            </a:pPr>
            <a:r>
              <a:rPr lang="en-US" b="1">
                <a:latin typeface="Arial" charset="0"/>
              </a:rPr>
              <a:t>Occasionally follow the words on the page with your finger (2-3) DEMO</a:t>
            </a:r>
          </a:p>
          <a:p>
            <a:pPr eaLnBrk="1" hangingPunct="1">
              <a:spcBef>
                <a:spcPct val="0"/>
              </a:spcBef>
              <a:buFontTx/>
              <a:buChar char="•"/>
            </a:pPr>
            <a:r>
              <a:rPr lang="en-US">
                <a:latin typeface="Arial" charset="0"/>
              </a:rPr>
              <a:t>Make a game of putting the book right side up; backwards, etc. (2-3)</a:t>
            </a:r>
          </a:p>
          <a:p>
            <a:pPr eaLnBrk="1" hangingPunct="1">
              <a:spcBef>
                <a:spcPct val="0"/>
              </a:spcBef>
              <a:buFontTx/>
              <a:buChar char="•"/>
            </a:pPr>
            <a:r>
              <a:rPr lang="en-US">
                <a:latin typeface="Arial" charset="0"/>
              </a:rPr>
              <a:t>Give your child access to paper and writing tools (4-5)</a:t>
            </a:r>
          </a:p>
          <a:p>
            <a:pPr eaLnBrk="1" hangingPunct="1">
              <a:spcBef>
                <a:spcPct val="0"/>
              </a:spcBef>
              <a:buFontTx/>
              <a:buChar char="•"/>
            </a:pPr>
            <a:endParaRPr lang="en-US" b="1">
              <a:latin typeface="Arial" charset="0"/>
            </a:endParaRPr>
          </a:p>
          <a:p>
            <a:pPr eaLnBrk="1" hangingPunct="1">
              <a:spcBef>
                <a:spcPct val="0"/>
              </a:spcBef>
            </a:pPr>
            <a:r>
              <a:rPr lang="en-US" b="1">
                <a:latin typeface="Arial" charset="0"/>
              </a:rPr>
              <a:t>Choose a workshop book and demonstrate following words on a page and the game of holding the book correctly</a:t>
            </a:r>
          </a:p>
          <a:p>
            <a:pPr eaLnBrk="1" hangingPunct="1">
              <a:spcBef>
                <a:spcPct val="0"/>
              </a:spcBef>
              <a:buFontTx/>
              <a:buChar char="•"/>
            </a:pPr>
            <a:endParaRPr lang="en-US">
              <a:latin typeface="Arial" charset="0"/>
            </a:endParaRPr>
          </a:p>
          <a:p>
            <a:pPr eaLnBrk="1" hangingPunct="1">
              <a:spcBef>
                <a:spcPct val="0"/>
              </a:spcBef>
            </a:pPr>
            <a:endParaRPr lang="en-US">
              <a:latin typeface="Arial" charset="0"/>
            </a:endParaRPr>
          </a:p>
          <a:p>
            <a:pPr eaLnBrk="1" hangingPunct="1">
              <a:spcBef>
                <a:spcPct val="0"/>
              </a:spcBef>
            </a:pPr>
            <a:endParaRPr lang="en-US">
              <a:latin typeface="Arial" charset="0"/>
            </a:endParaRPr>
          </a:p>
          <a:p>
            <a:pPr eaLnBrk="1" hangingPunct="1">
              <a:spcBef>
                <a:spcPct val="0"/>
              </a:spcBef>
            </a:pPr>
            <a:endParaRPr lang="en-US">
              <a:latin typeface="Calibri"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0068E3BB-5183-2847-A72B-6F51D9F897E0}" type="slidenum">
              <a:rPr lang="en-US" sz="1200"/>
              <a:pPr eaLnBrk="1" hangingPunct="1"/>
              <a:t>16</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400"/>
              </a:spcBef>
            </a:pPr>
            <a:r>
              <a:rPr lang="en-US" b="1">
                <a:solidFill>
                  <a:srgbClr val="FF090F"/>
                </a:solidFill>
                <a:latin typeface="Calibri" charset="0"/>
                <a:cs typeface="Arial" charset="0"/>
                <a:sym typeface="Arial" charset="0"/>
              </a:rPr>
              <a:t>[Presenter: Ask participants how it would feel to write their name or draw with their non-dominant hand. Or, alternatively, have them actually try this and ask how it felt. Point out that children need time and practice to develop the physical ability to write.]</a:t>
            </a:r>
            <a:endParaRPr lang="en-US" b="1">
              <a:solidFill>
                <a:srgbClr val="8000FF"/>
              </a:solidFill>
              <a:latin typeface="Calibri" charset="0"/>
              <a:cs typeface="Arial" charset="0"/>
              <a:sym typeface="Arial" charset="0"/>
            </a:endParaRPr>
          </a:p>
          <a:p>
            <a:pPr eaLnBrk="1" hangingPunct="1">
              <a:spcBef>
                <a:spcPts val="400"/>
              </a:spcBef>
            </a:pPr>
            <a:r>
              <a:rPr lang="en-US">
                <a:solidFill>
                  <a:srgbClr val="000000"/>
                </a:solidFill>
                <a:latin typeface="Arial Black" charset="0"/>
                <a:sym typeface="Lucida Grande" charset="0"/>
              </a:rPr>
              <a:t>Points to make</a:t>
            </a:r>
            <a:endParaRPr lang="en-US" b="1">
              <a:solidFill>
                <a:srgbClr val="000000"/>
              </a:solidFill>
              <a:latin typeface="Lucida Grande" charset="0"/>
              <a:sym typeface="Lucida Grande" charset="0"/>
            </a:endParaRPr>
          </a:p>
          <a:p>
            <a:pPr eaLnBrk="1" hangingPunct="1">
              <a:spcBef>
                <a:spcPts val="400"/>
              </a:spcBef>
              <a:buClr>
                <a:srgbClr val="000000"/>
              </a:buClr>
              <a:buFont typeface="Times" charset="0"/>
              <a:buChar char="•"/>
            </a:pPr>
            <a:r>
              <a:rPr lang="en-US">
                <a:solidFill>
                  <a:srgbClr val="000000"/>
                </a:solidFill>
                <a:latin typeface="Calibri" charset="0"/>
                <a:cs typeface="Arial" charset="0"/>
                <a:sym typeface="Arial" charset="0"/>
              </a:rPr>
              <a:t>As children scribble and draw, they practice eye-hand coordination and exercise the muscles in their fingers and hands. This helps develop the fine motor control they need to write letters and words.</a:t>
            </a:r>
          </a:p>
          <a:p>
            <a:pPr eaLnBrk="1" hangingPunct="1">
              <a:spcBef>
                <a:spcPts val="400"/>
              </a:spcBef>
              <a:buClr>
                <a:srgbClr val="000000"/>
              </a:buClr>
              <a:buFont typeface="Times" charset="0"/>
              <a:buChar char="•"/>
            </a:pPr>
            <a:r>
              <a:rPr lang="en-US">
                <a:solidFill>
                  <a:srgbClr val="000000"/>
                </a:solidFill>
                <a:latin typeface="Calibri" charset="0"/>
                <a:cs typeface="Arial" charset="0"/>
                <a:sym typeface="Arial" charset="0"/>
              </a:rPr>
              <a:t>Encourage your children to </a:t>
            </a:r>
            <a:r>
              <a:rPr lang="ja-JP" altLang="en-US">
                <a:solidFill>
                  <a:srgbClr val="000000"/>
                </a:solidFill>
                <a:latin typeface="Calibri" charset="0"/>
                <a:cs typeface="Arial" charset="0"/>
                <a:sym typeface="Arial" charset="0"/>
              </a:rPr>
              <a:t>“</a:t>
            </a:r>
            <a:r>
              <a:rPr lang="en-US" altLang="ja-JP">
                <a:solidFill>
                  <a:srgbClr val="000000"/>
                </a:solidFill>
                <a:latin typeface="Calibri" charset="0"/>
                <a:cs typeface="Arial" charset="0"/>
                <a:sym typeface="Arial" charset="0"/>
              </a:rPr>
              <a:t>sign</a:t>
            </a:r>
            <a:r>
              <a:rPr lang="ja-JP" altLang="en-US">
                <a:solidFill>
                  <a:srgbClr val="000000"/>
                </a:solidFill>
                <a:latin typeface="Calibri" charset="0"/>
                <a:cs typeface="Arial" charset="0"/>
                <a:sym typeface="Arial" charset="0"/>
              </a:rPr>
              <a:t>”</a:t>
            </a:r>
            <a:r>
              <a:rPr lang="en-US" altLang="ja-JP">
                <a:solidFill>
                  <a:srgbClr val="000000"/>
                </a:solidFill>
                <a:latin typeface="Calibri" charset="0"/>
                <a:cs typeface="Arial" charset="0"/>
                <a:sym typeface="Arial" charset="0"/>
              </a:rPr>
              <a:t> their name on their drawings. Even if this begins as a scribble, children learn that they can write something that represents their name. Later your child will write the initials of his or her first and last name and then the complete name.</a:t>
            </a:r>
          </a:p>
          <a:p>
            <a:pPr eaLnBrk="1" hangingPunct="1">
              <a:spcBef>
                <a:spcPts val="400"/>
              </a:spcBef>
              <a:buClr>
                <a:srgbClr val="000000"/>
              </a:buClr>
              <a:buFont typeface="Times" charset="0"/>
              <a:buChar char="•"/>
            </a:pPr>
            <a:r>
              <a:rPr lang="en-US">
                <a:solidFill>
                  <a:srgbClr val="000000"/>
                </a:solidFill>
                <a:latin typeface="Calibri" charset="0"/>
                <a:cs typeface="Arial" charset="0"/>
                <a:sym typeface="Arial" charset="0"/>
              </a:rPr>
              <a:t>Ask your child to label parts of his or her drawings. This also helps your child understand that letters and words stand for things.</a:t>
            </a:r>
            <a:r>
              <a:rPr lang="en-US">
                <a:solidFill>
                  <a:srgbClr val="E02626"/>
                </a:solidFill>
                <a:latin typeface="Lucida Grande" charset="0"/>
                <a:sym typeface="Lucida Grande" charset="0"/>
              </a:rPr>
              <a:t> </a:t>
            </a:r>
          </a:p>
          <a:p>
            <a:pPr eaLnBrk="1" hangingPunct="1">
              <a:spcBef>
                <a:spcPct val="0"/>
              </a:spcBef>
            </a:pPr>
            <a:endParaRPr lang="en-US">
              <a:latin typeface="Calibri"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F3B0690-C374-BE42-BD46-B00B5FFDD5B5}" type="slidenum">
              <a:rPr lang="en-US" sz="1200"/>
              <a:pPr eaLnBrk="1" hangingPunct="1"/>
              <a:t>18</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i="1" u="sng">
                <a:latin typeface="Arial" charset="0"/>
              </a:rPr>
              <a:t>VOCABULARY</a:t>
            </a:r>
            <a:r>
              <a:rPr lang="en-US" b="1" i="1">
                <a:latin typeface="Arial" charset="0"/>
              </a:rPr>
              <a:t> is knowing the names of things </a:t>
            </a:r>
          </a:p>
          <a:p>
            <a:pPr eaLnBrk="1" hangingPunct="1">
              <a:spcBef>
                <a:spcPct val="0"/>
              </a:spcBef>
              <a:buFontTx/>
              <a:buChar char="•"/>
            </a:pPr>
            <a:r>
              <a:rPr lang="en-US">
                <a:latin typeface="Tahoma" charset="0"/>
              </a:rPr>
              <a:t>Most children enter school knowing between </a:t>
            </a:r>
            <a:r>
              <a:rPr lang="en-US" b="1">
                <a:solidFill>
                  <a:srgbClr val="C00000"/>
                </a:solidFill>
                <a:latin typeface="Tahoma" charset="0"/>
              </a:rPr>
              <a:t>3,000-5,000 words</a:t>
            </a:r>
            <a:r>
              <a:rPr lang="en-US">
                <a:latin typeface="Tahoma" charset="0"/>
              </a:rPr>
              <a:t>.</a:t>
            </a:r>
          </a:p>
          <a:p>
            <a:pPr eaLnBrk="1" hangingPunct="1">
              <a:spcBef>
                <a:spcPct val="0"/>
              </a:spcBef>
              <a:buFontTx/>
              <a:buChar char="•"/>
            </a:pPr>
            <a:r>
              <a:rPr lang="en-US">
                <a:latin typeface="Tahoma" charset="0"/>
              </a:rPr>
              <a:t>Use many words and a variety of words</a:t>
            </a:r>
          </a:p>
          <a:p>
            <a:pPr eaLnBrk="1" hangingPunct="1">
              <a:spcBef>
                <a:spcPct val="0"/>
              </a:spcBef>
              <a:buFontTx/>
              <a:buChar char="•"/>
            </a:pPr>
            <a:r>
              <a:rPr lang="en-US">
                <a:latin typeface="Tahoma" charset="0"/>
              </a:rPr>
              <a:t>The best way to help children learn new words is to talk and read with them</a:t>
            </a:r>
          </a:p>
          <a:p>
            <a:pPr eaLnBrk="1" hangingPunct="1">
              <a:spcBef>
                <a:spcPct val="0"/>
              </a:spcBef>
              <a:buFontTx/>
              <a:buChar char="•"/>
            </a:pPr>
            <a:r>
              <a:rPr lang="en-US">
                <a:latin typeface="Tahoma" charset="0"/>
              </a:rPr>
              <a:t>Pause in your reading to explain unfamiliar words</a:t>
            </a:r>
          </a:p>
          <a:p>
            <a:pPr eaLnBrk="1" hangingPunct="1">
              <a:spcBef>
                <a:spcPct val="0"/>
              </a:spcBef>
              <a:buFontTx/>
              <a:buChar char="•"/>
            </a:pPr>
            <a:r>
              <a:rPr lang="en-US">
                <a:latin typeface="Tahoma" charset="0"/>
              </a:rPr>
              <a:t>Label more than just things, label feelings, yours and your child’s. </a:t>
            </a:r>
          </a:p>
          <a:p>
            <a:pPr eaLnBrk="1" hangingPunct="1">
              <a:spcBef>
                <a:spcPct val="0"/>
              </a:spcBef>
              <a:buFontTx/>
              <a:buChar char="•"/>
            </a:pPr>
            <a:r>
              <a:rPr lang="en-US" b="1">
                <a:solidFill>
                  <a:srgbClr val="C00000"/>
                </a:solidFill>
                <a:latin typeface="Tahoma" charset="0"/>
              </a:rPr>
              <a:t>Use your own language</a:t>
            </a:r>
            <a:r>
              <a:rPr lang="en-US">
                <a:solidFill>
                  <a:srgbClr val="C00000"/>
                </a:solidFill>
                <a:latin typeface="Tahoma" charset="0"/>
              </a:rPr>
              <a:t>  </a:t>
            </a:r>
          </a:p>
          <a:p>
            <a:pPr eaLnBrk="1" hangingPunct="1">
              <a:spcBef>
                <a:spcPct val="0"/>
              </a:spcBef>
              <a:buFontTx/>
              <a:buChar char="•"/>
            </a:pPr>
            <a:r>
              <a:rPr lang="en-US">
                <a:latin typeface="Tahoma" charset="0"/>
              </a:rPr>
              <a:t>Books often include words not used in daily conversation.</a:t>
            </a:r>
          </a:p>
          <a:p>
            <a:pPr eaLnBrk="1" hangingPunct="1">
              <a:spcBef>
                <a:spcPct val="0"/>
              </a:spcBef>
            </a:pPr>
            <a:endParaRPr lang="en-US" b="1" i="1">
              <a:latin typeface="Arial" charset="0"/>
            </a:endParaRPr>
          </a:p>
          <a:p>
            <a:pPr eaLnBrk="1" hangingPunct="1">
              <a:spcBef>
                <a:spcPct val="0"/>
              </a:spcBef>
            </a:pPr>
            <a:r>
              <a:rPr lang="en-US" i="1">
                <a:latin typeface="Arial" charset="0"/>
              </a:rPr>
              <a:t>Why is it important for children to hear a wide range of vocabulary and to expose them to many words?</a:t>
            </a:r>
            <a:endParaRPr lang="en-US">
              <a:latin typeface="Arial" charset="0"/>
            </a:endParaRPr>
          </a:p>
          <a:p>
            <a:pPr eaLnBrk="1" hangingPunct="1">
              <a:spcBef>
                <a:spcPct val="0"/>
              </a:spcBef>
              <a:buFont typeface="Wingdings" charset="0"/>
              <a:buChar char="§"/>
            </a:pPr>
            <a:r>
              <a:rPr lang="en-US">
                <a:latin typeface="Arial" charset="0"/>
              </a:rPr>
              <a:t>Children need to know the meaning of words to understand what they are reading. </a:t>
            </a:r>
          </a:p>
          <a:p>
            <a:pPr eaLnBrk="1" hangingPunct="1">
              <a:spcBef>
                <a:spcPct val="0"/>
              </a:spcBef>
              <a:buFont typeface="Wingdings" charset="0"/>
              <a:buChar char="§"/>
            </a:pPr>
            <a:r>
              <a:rPr lang="en-US">
                <a:latin typeface="Arial" charset="0"/>
              </a:rPr>
              <a:t>When you think about it, you know if you are reading a word correctly if you have heard it before.  You are sounding it out.  The more words children hear, the more ready they will be to make connections when they read. </a:t>
            </a:r>
          </a:p>
          <a:p>
            <a:pPr eaLnBrk="1" hangingPunct="1">
              <a:spcBef>
                <a:spcPct val="0"/>
              </a:spcBef>
              <a:buFont typeface="Wingdings" charset="0"/>
              <a:buNone/>
            </a:pPr>
            <a:r>
              <a:rPr lang="en-US">
                <a:latin typeface="Arial" charset="0"/>
              </a:rPr>
              <a:t>Give them words – lots of words to describe their world, their feelings and their questions! Vocabulary begins to develop at birth and continues to grow throughout the child’s life. Reading or sharing books with children is one way to talk with them and it introduces them to the world.  Even if they have not seen an actual cow, they can learn that there is such an animal by seeing a picture of one in a book.</a:t>
            </a:r>
          </a:p>
          <a:p>
            <a:pPr eaLnBrk="1" hangingPunct="1">
              <a:spcBef>
                <a:spcPct val="0"/>
              </a:spcBef>
              <a:buFont typeface="Wingdings" charset="0"/>
              <a:buNone/>
            </a:pPr>
            <a:endParaRPr lang="en-US" sz="500">
              <a:latin typeface="Arial" charset="0"/>
            </a:endParaRPr>
          </a:p>
          <a:p>
            <a:pPr eaLnBrk="1" hangingPunct="1">
              <a:spcBef>
                <a:spcPct val="0"/>
              </a:spcBef>
              <a:buFont typeface="Wingdings" charset="0"/>
              <a:buNone/>
            </a:pPr>
            <a:r>
              <a:rPr lang="en-US">
                <a:latin typeface="Arial" charset="0"/>
              </a:rPr>
              <a:t>If you are fluent in a language other than English, research shows that it is best for you to speak to your child in the language you know best.  This allows your child to hear language spoken fluently, and allows you to explain many things to your child that you might not be able to do in English.  The child will learn concepts and discuss thoughts and ideas that are more complete, and will be able to translate what he knows when he gets to school.  Infants are born being able to understand the phonemes of all languages, but this ability is pruned if they don’t hear the language.  Children can easily grow up bilingually.</a:t>
            </a:r>
          </a:p>
          <a:p>
            <a:pPr eaLnBrk="1" hangingPunct="1">
              <a:spcBef>
                <a:spcPct val="0"/>
              </a:spcBef>
            </a:pPr>
            <a:r>
              <a:rPr lang="en-US" b="1">
                <a:latin typeface="Arial" charset="0"/>
              </a:rPr>
              <a:t>Read the first page of Caps for Sale and point out words we don’t use in every day conversation: peddler, caps, ordinary, wares. Tell Tailor story</a:t>
            </a:r>
          </a:p>
          <a:p>
            <a:pPr eaLnBrk="1" hangingPunct="1">
              <a:spcBef>
                <a:spcPct val="0"/>
              </a:spcBef>
              <a:buFont typeface="Wingdings" charset="0"/>
              <a:buNone/>
            </a:pPr>
            <a:endParaRPr lang="en-US">
              <a:latin typeface="Arial" charset="0"/>
            </a:endParaRPr>
          </a:p>
          <a:p>
            <a:pPr eaLnBrk="1" hangingPunct="1">
              <a:spcBef>
                <a:spcPct val="0"/>
              </a:spcBef>
            </a:pPr>
            <a:endParaRPr lang="en-US">
              <a:latin typeface="Calibri"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FE36B1F-15C0-3842-9AC7-46428EA63D33}" type="slidenum">
              <a:rPr lang="en-US" sz="1200"/>
              <a:pPr eaLnBrk="1" hangingPunct="1"/>
              <a:t>19</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indent="228600" eaLnBrk="1" fontAlgn="auto" hangingPunct="1">
              <a:spcBef>
                <a:spcPts val="0"/>
              </a:spcBef>
              <a:spcAft>
                <a:spcPts val="0"/>
              </a:spcAft>
              <a:tabLst>
                <a:tab pos="457200" algn="l"/>
              </a:tabLst>
              <a:defRPr/>
            </a:pPr>
            <a:r>
              <a:rPr lang="en-US" altLang="en-US" b="1" u="sng" dirty="0" smtClean="0">
                <a:latin typeface="Arial" pitchFamily="34" charset="0"/>
                <a:ea typeface="+mn-ea"/>
                <a:cs typeface="+mn-cs"/>
              </a:rPr>
              <a:t>NARRATIVE SKILLS </a:t>
            </a:r>
            <a:r>
              <a:rPr lang="en-US" altLang="en-US" b="1" dirty="0" smtClean="0">
                <a:latin typeface="Arial" pitchFamily="34" charset="0"/>
                <a:ea typeface="+mn-ea"/>
                <a:cs typeface="+mn-cs"/>
              </a:rPr>
              <a:t>– </a:t>
            </a:r>
            <a:r>
              <a:rPr lang="en-US" altLang="en-US" b="1" dirty="0" smtClean="0">
                <a:latin typeface="Tahoma" pitchFamily="34" charset="0"/>
                <a:ea typeface="+mn-ea"/>
                <a:cs typeface="Times New Roman" pitchFamily="18" charset="0"/>
              </a:rPr>
              <a:t>The ability to describe things and events, and to tell stories.</a:t>
            </a:r>
          </a:p>
          <a:p>
            <a:pPr indent="228600" eaLnBrk="1" fontAlgn="auto" hangingPunct="1">
              <a:spcBef>
                <a:spcPts val="0"/>
              </a:spcBef>
              <a:spcAft>
                <a:spcPts val="0"/>
              </a:spcAft>
              <a:tabLst>
                <a:tab pos="457200" algn="l"/>
              </a:tabLst>
              <a:defRPr/>
            </a:pPr>
            <a:endParaRPr lang="en-US" altLang="en-US" dirty="0" smtClean="0">
              <a:latin typeface="Arial" pitchFamily="34" charset="0"/>
              <a:ea typeface="+mn-ea"/>
              <a:cs typeface="+mn-cs"/>
            </a:endParaRPr>
          </a:p>
          <a:p>
            <a:pPr indent="228600" eaLnBrk="1" fontAlgn="auto" hangingPunct="1">
              <a:spcBef>
                <a:spcPts val="0"/>
              </a:spcBef>
              <a:spcAft>
                <a:spcPts val="0"/>
              </a:spcAft>
              <a:tabLst>
                <a:tab pos="457200" algn="l"/>
              </a:tabLst>
              <a:defRPr/>
            </a:pPr>
            <a:r>
              <a:rPr lang="en-US" altLang="en-US" dirty="0" smtClean="0">
                <a:latin typeface="Arial" pitchFamily="34" charset="0"/>
                <a:ea typeface="+mn-ea"/>
                <a:cs typeface="+mn-cs"/>
              </a:rPr>
              <a:t>Children start by hearing stories, but they also need to understand and tell stories and describe things.  These are known as Narrative skills, and are essential for children being able to understand what they are learning to read (comprehension). Stories have a structure. Learn to predict and summarize.  </a:t>
            </a:r>
          </a:p>
          <a:p>
            <a:pPr indent="228600" eaLnBrk="1" fontAlgn="auto" hangingPunct="1">
              <a:spcBef>
                <a:spcPts val="0"/>
              </a:spcBef>
              <a:spcAft>
                <a:spcPts val="0"/>
              </a:spcAft>
              <a:tabLst>
                <a:tab pos="457200" algn="l"/>
              </a:tabLst>
              <a:defRPr/>
            </a:pPr>
            <a:r>
              <a:rPr lang="en-US" altLang="en-US" dirty="0" smtClean="0">
                <a:latin typeface="Arial" pitchFamily="34" charset="0"/>
                <a:ea typeface="+mn-ea"/>
                <a:cs typeface="+mn-cs"/>
              </a:rPr>
              <a:t>This is important because begin able to talk about and explain what happens in a story helps a child understand the meaning of what he or she is reading.  Good narrative skills lead to good reading comprehension. </a:t>
            </a:r>
          </a:p>
          <a:p>
            <a:pPr indent="228600" eaLnBrk="1" fontAlgn="auto" hangingPunct="1">
              <a:spcBef>
                <a:spcPts val="0"/>
              </a:spcBef>
              <a:spcAft>
                <a:spcPts val="0"/>
              </a:spcAft>
              <a:tabLst>
                <a:tab pos="457200" algn="l"/>
              </a:tabLst>
              <a:defRPr/>
            </a:pPr>
            <a:endParaRPr lang="en-US" altLang="en-US" dirty="0" smtClean="0">
              <a:latin typeface="Arial" pitchFamily="34" charset="0"/>
              <a:ea typeface="+mn-ea"/>
              <a:cs typeface="+mn-cs"/>
            </a:endParaRPr>
          </a:p>
          <a:p>
            <a:pPr indent="228600" eaLnBrk="1" fontAlgn="auto" hangingPunct="1">
              <a:lnSpc>
                <a:spcPct val="80000"/>
              </a:lnSpc>
              <a:spcBef>
                <a:spcPts val="0"/>
              </a:spcBef>
              <a:spcAft>
                <a:spcPts val="0"/>
              </a:spcAft>
              <a:tabLst>
                <a:tab pos="457200" algn="l"/>
              </a:tabLst>
              <a:defRPr/>
            </a:pPr>
            <a:r>
              <a:rPr lang="en-US" altLang="en-US" dirty="0" smtClean="0">
                <a:latin typeface="Tahoma" pitchFamily="34" charset="0"/>
                <a:ea typeface="+mn-ea"/>
                <a:cs typeface="+mn-cs"/>
              </a:rPr>
              <a:t>Name things and add description (0-1)</a:t>
            </a:r>
          </a:p>
          <a:p>
            <a:pPr indent="228600" eaLnBrk="1" fontAlgn="auto" hangingPunct="1">
              <a:lnSpc>
                <a:spcPct val="80000"/>
              </a:lnSpc>
              <a:spcBef>
                <a:spcPts val="0"/>
              </a:spcBef>
              <a:spcAft>
                <a:spcPts val="0"/>
              </a:spcAft>
              <a:tabLst>
                <a:tab pos="457200" algn="l"/>
              </a:tabLst>
              <a:defRPr/>
            </a:pPr>
            <a:r>
              <a:rPr lang="en-US" altLang="en-US" dirty="0" smtClean="0">
                <a:latin typeface="Tahoma" pitchFamily="34" charset="0"/>
                <a:ea typeface="+mn-ea"/>
                <a:cs typeface="+mn-cs"/>
              </a:rPr>
              <a:t>Encourage interaction by asking a question, pausing, and then answering your own questions. Go beyond yes and no (0-1)</a:t>
            </a:r>
          </a:p>
          <a:p>
            <a:pPr indent="228600" eaLnBrk="1" fontAlgn="auto" hangingPunct="1">
              <a:lnSpc>
                <a:spcPct val="80000"/>
              </a:lnSpc>
              <a:spcBef>
                <a:spcPts val="0"/>
              </a:spcBef>
              <a:spcAft>
                <a:spcPts val="0"/>
              </a:spcAft>
              <a:tabLst>
                <a:tab pos="457200" algn="l"/>
              </a:tabLst>
              <a:defRPr/>
            </a:pPr>
            <a:r>
              <a:rPr lang="en-US" altLang="en-US" dirty="0" smtClean="0">
                <a:latin typeface="Tahoma" pitchFamily="34" charset="0"/>
                <a:ea typeface="+mn-ea"/>
                <a:cs typeface="+mn-cs"/>
              </a:rPr>
              <a:t>Read a story several times and let the child say what will happen (2-3)</a:t>
            </a:r>
          </a:p>
          <a:p>
            <a:pPr indent="228600" eaLnBrk="1" fontAlgn="auto" hangingPunct="1">
              <a:lnSpc>
                <a:spcPct val="80000"/>
              </a:lnSpc>
              <a:spcBef>
                <a:spcPts val="0"/>
              </a:spcBef>
              <a:spcAft>
                <a:spcPts val="0"/>
              </a:spcAft>
              <a:tabLst>
                <a:tab pos="457200" algn="l"/>
              </a:tabLst>
              <a:defRPr/>
            </a:pPr>
            <a:r>
              <a:rPr lang="en-US" altLang="en-US" dirty="0" smtClean="0">
                <a:latin typeface="Tahoma" pitchFamily="34" charset="0"/>
                <a:ea typeface="+mn-ea"/>
                <a:cs typeface="+mn-cs"/>
              </a:rPr>
              <a:t>Ask questions that require a response more than yes or no (2-3)</a:t>
            </a:r>
          </a:p>
          <a:p>
            <a:pPr indent="228600" eaLnBrk="1" fontAlgn="auto" hangingPunct="1">
              <a:lnSpc>
                <a:spcPct val="80000"/>
              </a:lnSpc>
              <a:spcBef>
                <a:spcPts val="0"/>
              </a:spcBef>
              <a:spcAft>
                <a:spcPts val="0"/>
              </a:spcAft>
              <a:tabLst>
                <a:tab pos="457200" algn="l"/>
              </a:tabLst>
              <a:defRPr/>
            </a:pPr>
            <a:r>
              <a:rPr lang="en-US" altLang="en-US" dirty="0" smtClean="0">
                <a:latin typeface="Tahoma" pitchFamily="34" charset="0"/>
                <a:ea typeface="+mn-ea"/>
                <a:cs typeface="+mn-cs"/>
              </a:rPr>
              <a:t>Let your child tell what is happening, 2-3 things in a row (4-5)</a:t>
            </a:r>
          </a:p>
          <a:p>
            <a:pPr indent="228600" eaLnBrk="1" fontAlgn="auto" hangingPunct="1">
              <a:lnSpc>
                <a:spcPct val="90000"/>
              </a:lnSpc>
              <a:spcBef>
                <a:spcPts val="0"/>
              </a:spcBef>
              <a:spcAft>
                <a:spcPts val="0"/>
              </a:spcAft>
              <a:tabLst>
                <a:tab pos="457200" algn="l"/>
              </a:tabLst>
              <a:defRPr/>
            </a:pPr>
            <a:endParaRPr lang="en-US" altLang="en-US" dirty="0" smtClean="0">
              <a:latin typeface="Arial" pitchFamily="34" charset="0"/>
              <a:ea typeface="+mn-ea"/>
              <a:cs typeface="+mn-cs"/>
            </a:endParaRPr>
          </a:p>
          <a:p>
            <a:pPr indent="228600" eaLnBrk="1" fontAlgn="auto" hangingPunct="1">
              <a:lnSpc>
                <a:spcPct val="90000"/>
              </a:lnSpc>
              <a:spcBef>
                <a:spcPts val="0"/>
              </a:spcBef>
              <a:spcAft>
                <a:spcPts val="0"/>
              </a:spcAft>
              <a:tabLst>
                <a:tab pos="457200" algn="l"/>
              </a:tabLst>
              <a:defRPr/>
            </a:pPr>
            <a:r>
              <a:rPr lang="en-US" altLang="en-US" dirty="0" smtClean="0">
                <a:latin typeface="Arial" pitchFamily="34" charset="0"/>
                <a:ea typeface="+mn-ea"/>
                <a:cs typeface="+mn-cs"/>
              </a:rPr>
              <a:t>Ages 0-1: </a:t>
            </a:r>
          </a:p>
          <a:p>
            <a:pPr indent="228600" eaLnBrk="1" fontAlgn="auto" hangingPunct="1">
              <a:lnSpc>
                <a:spcPct val="90000"/>
              </a:lnSpc>
              <a:spcBef>
                <a:spcPts val="0"/>
              </a:spcBef>
              <a:spcAft>
                <a:spcPts val="0"/>
              </a:spcAft>
              <a:tabLst>
                <a:tab pos="457200" algn="l"/>
              </a:tabLst>
              <a:defRPr/>
            </a:pPr>
            <a:r>
              <a:rPr lang="en-US" altLang="en-US" dirty="0" smtClean="0">
                <a:latin typeface="Arial" pitchFamily="34" charset="0"/>
                <a:ea typeface="+mn-ea"/>
                <a:cs typeface="+mn-cs"/>
              </a:rPr>
              <a:t>Listen as child tries to talk; be patient while they shape their words*</a:t>
            </a:r>
          </a:p>
          <a:p>
            <a:pPr indent="228600" eaLnBrk="1" fontAlgn="auto" hangingPunct="1">
              <a:lnSpc>
                <a:spcPct val="90000"/>
              </a:lnSpc>
              <a:spcBef>
                <a:spcPts val="0"/>
              </a:spcBef>
              <a:spcAft>
                <a:spcPts val="0"/>
              </a:spcAft>
              <a:tabLst>
                <a:tab pos="457200" algn="l"/>
              </a:tabLst>
              <a:defRPr/>
            </a:pPr>
            <a:r>
              <a:rPr lang="en-US" altLang="en-US" dirty="0" smtClean="0">
                <a:latin typeface="Arial" pitchFamily="34" charset="0"/>
                <a:ea typeface="+mn-ea"/>
                <a:cs typeface="+mn-cs"/>
              </a:rPr>
              <a:t>Tell child stories or what is happening; what happened</a:t>
            </a:r>
          </a:p>
          <a:p>
            <a:pPr indent="228600" eaLnBrk="1" fontAlgn="auto" hangingPunct="1">
              <a:lnSpc>
                <a:spcPct val="90000"/>
              </a:lnSpc>
              <a:spcBef>
                <a:spcPts val="0"/>
              </a:spcBef>
              <a:spcAft>
                <a:spcPts val="0"/>
              </a:spcAft>
              <a:tabLst>
                <a:tab pos="457200" algn="l"/>
              </a:tabLst>
              <a:defRPr/>
            </a:pPr>
            <a:r>
              <a:rPr lang="en-US" altLang="en-US" dirty="0" smtClean="0">
                <a:latin typeface="Arial" pitchFamily="34" charset="0"/>
                <a:ea typeface="+mn-ea"/>
                <a:cs typeface="+mn-cs"/>
              </a:rPr>
              <a:t>Narrate your (their) life; tell family stories</a:t>
            </a:r>
          </a:p>
          <a:p>
            <a:pPr indent="228600" eaLnBrk="1" fontAlgn="auto" hangingPunct="1">
              <a:lnSpc>
                <a:spcPct val="90000"/>
              </a:lnSpc>
              <a:spcBef>
                <a:spcPts val="0"/>
              </a:spcBef>
              <a:spcAft>
                <a:spcPts val="0"/>
              </a:spcAft>
              <a:tabLst>
                <a:tab pos="457200" algn="l"/>
              </a:tabLst>
              <a:defRPr/>
            </a:pPr>
            <a:r>
              <a:rPr lang="en-US" altLang="en-US" dirty="0" smtClean="0">
                <a:latin typeface="Arial" pitchFamily="34" charset="0"/>
                <a:ea typeface="+mn-ea"/>
                <a:cs typeface="+mn-cs"/>
              </a:rPr>
              <a:t>Label things, actions, feelings, ideas; talk about them</a:t>
            </a:r>
          </a:p>
          <a:p>
            <a:pPr indent="228600" eaLnBrk="1" fontAlgn="auto" hangingPunct="1">
              <a:lnSpc>
                <a:spcPct val="90000"/>
              </a:lnSpc>
              <a:spcBef>
                <a:spcPts val="0"/>
              </a:spcBef>
              <a:spcAft>
                <a:spcPts val="0"/>
              </a:spcAft>
              <a:tabLst>
                <a:tab pos="457200" algn="l"/>
              </a:tabLst>
              <a:defRPr/>
            </a:pPr>
            <a:r>
              <a:rPr lang="en-US" altLang="en-US" dirty="0" smtClean="0">
                <a:latin typeface="Arial" pitchFamily="34" charset="0"/>
                <a:ea typeface="+mn-ea"/>
                <a:cs typeface="+mn-cs"/>
              </a:rPr>
              <a:t>For infants and young toddlers, encourage interaction by asking a question, pausing, and then answering your own question.  Use questions that cannot be answered with yes or no.  This teaches your child how conversation works, back and forth.  </a:t>
            </a:r>
          </a:p>
          <a:p>
            <a:pPr indent="228600" eaLnBrk="1" fontAlgn="auto" hangingPunct="1">
              <a:lnSpc>
                <a:spcPct val="90000"/>
              </a:lnSpc>
              <a:spcBef>
                <a:spcPts val="0"/>
              </a:spcBef>
              <a:spcAft>
                <a:spcPts val="0"/>
              </a:spcAft>
              <a:tabLst>
                <a:tab pos="457200" algn="l"/>
              </a:tabLst>
              <a:defRPr/>
            </a:pPr>
            <a:r>
              <a:rPr lang="en-US" altLang="en-US" dirty="0" smtClean="0">
                <a:latin typeface="Arial" pitchFamily="34" charset="0"/>
                <a:ea typeface="+mn-ea"/>
                <a:cs typeface="+mn-cs"/>
              </a:rPr>
              <a:t>For babies, encourage their babbling.  When they start looking away from you, they may be over-stimulated, so stop for a while.  Take your cue from your baby.</a:t>
            </a:r>
          </a:p>
          <a:p>
            <a:pPr indent="228600" eaLnBrk="1" fontAlgn="auto" hangingPunct="1">
              <a:lnSpc>
                <a:spcPct val="90000"/>
              </a:lnSpc>
              <a:spcBef>
                <a:spcPts val="0"/>
              </a:spcBef>
              <a:spcAft>
                <a:spcPts val="0"/>
              </a:spcAft>
              <a:tabLst>
                <a:tab pos="457200" algn="l"/>
              </a:tabLst>
              <a:defRPr/>
            </a:pPr>
            <a:r>
              <a:rPr lang="en-US" altLang="en-US" dirty="0" smtClean="0">
                <a:latin typeface="Arial" pitchFamily="34" charset="0"/>
                <a:ea typeface="+mn-ea"/>
                <a:cs typeface="+mn-cs"/>
              </a:rPr>
              <a:t>Ages 2-3:  (add these)</a:t>
            </a:r>
          </a:p>
          <a:p>
            <a:pPr marL="685800" lvl="1" indent="-228600" eaLnBrk="1" fontAlgn="auto" hangingPunct="1">
              <a:lnSpc>
                <a:spcPct val="90000"/>
              </a:lnSpc>
              <a:spcBef>
                <a:spcPts val="0"/>
              </a:spcBef>
              <a:spcAft>
                <a:spcPts val="0"/>
              </a:spcAft>
              <a:tabLst>
                <a:tab pos="457200" algn="l"/>
              </a:tabLst>
              <a:defRPr/>
            </a:pPr>
            <a:r>
              <a:rPr lang="en-US" altLang="en-US" dirty="0" smtClean="0">
                <a:latin typeface="Arial" pitchFamily="34" charset="0"/>
                <a:ea typeface="+mn-ea"/>
              </a:rPr>
              <a:t>Let your child retell a story with props, dolls or puppets, felt pieces</a:t>
            </a:r>
          </a:p>
          <a:p>
            <a:pPr marL="685800" lvl="1" indent="-228600" eaLnBrk="1" fontAlgn="auto" hangingPunct="1">
              <a:lnSpc>
                <a:spcPct val="90000"/>
              </a:lnSpc>
              <a:spcBef>
                <a:spcPts val="0"/>
              </a:spcBef>
              <a:spcAft>
                <a:spcPts val="0"/>
              </a:spcAft>
              <a:tabLst>
                <a:tab pos="457200" algn="l"/>
              </a:tabLst>
              <a:defRPr/>
            </a:pPr>
            <a:r>
              <a:rPr lang="en-US" altLang="en-US" dirty="0" smtClean="0">
                <a:latin typeface="Arial" pitchFamily="34" charset="0"/>
                <a:ea typeface="+mn-ea"/>
              </a:rPr>
              <a:t> Let your child draw and tell you what is happening in the picture</a:t>
            </a:r>
          </a:p>
          <a:p>
            <a:pPr marL="685800" lvl="1" indent="-228600" eaLnBrk="1" fontAlgn="auto" hangingPunct="1">
              <a:lnSpc>
                <a:spcPct val="90000"/>
              </a:lnSpc>
              <a:spcBef>
                <a:spcPts val="0"/>
              </a:spcBef>
              <a:spcAft>
                <a:spcPts val="0"/>
              </a:spcAft>
              <a:tabLst>
                <a:tab pos="457200" algn="l"/>
              </a:tabLst>
              <a:defRPr/>
            </a:pPr>
            <a:r>
              <a:rPr lang="en-US" altLang="en-US" dirty="0" smtClean="0">
                <a:latin typeface="Arial" pitchFamily="34" charset="0"/>
                <a:ea typeface="+mn-ea"/>
              </a:rPr>
              <a:t>Talk with your toddler.  You might say, “Put your shoes on,” or “Let’s go to the park.” Did you talk to your child? [Yes!]  Did they have to say anything? [No!]  The child never has to say a word.  </a:t>
            </a:r>
          </a:p>
          <a:p>
            <a:pPr marL="685800" lvl="1" indent="-228600" eaLnBrk="1" fontAlgn="auto" hangingPunct="1">
              <a:lnSpc>
                <a:spcPct val="90000"/>
              </a:lnSpc>
              <a:spcBef>
                <a:spcPts val="0"/>
              </a:spcBef>
              <a:spcAft>
                <a:spcPts val="0"/>
              </a:spcAft>
              <a:tabLst>
                <a:tab pos="457200" algn="l"/>
              </a:tabLst>
              <a:defRPr/>
            </a:pPr>
            <a:endParaRPr lang="en-US" altLang="en-US" b="1" dirty="0" smtClean="0">
              <a:latin typeface="Arial" pitchFamily="34" charset="0"/>
              <a:ea typeface="+mn-ea"/>
            </a:endParaRPr>
          </a:p>
          <a:p>
            <a:pPr marL="685800" lvl="1" indent="-228600" eaLnBrk="1" fontAlgn="auto" hangingPunct="1">
              <a:lnSpc>
                <a:spcPct val="90000"/>
              </a:lnSpc>
              <a:spcBef>
                <a:spcPts val="0"/>
              </a:spcBef>
              <a:spcAft>
                <a:spcPts val="0"/>
              </a:spcAft>
              <a:tabLst>
                <a:tab pos="457200" algn="l"/>
              </a:tabLst>
              <a:defRPr/>
            </a:pPr>
            <a:r>
              <a:rPr lang="en-US" altLang="en-US" b="1" dirty="0" smtClean="0">
                <a:latin typeface="Arial" pitchFamily="34" charset="0"/>
                <a:ea typeface="+mn-ea"/>
              </a:rPr>
              <a:t>Demonstrate having a conversation with a child </a:t>
            </a:r>
          </a:p>
          <a:p>
            <a:pPr indent="228600" eaLnBrk="1" fontAlgn="auto" hangingPunct="1">
              <a:spcBef>
                <a:spcPts val="0"/>
              </a:spcBef>
              <a:spcAft>
                <a:spcPts val="0"/>
              </a:spcAft>
              <a:tabLst>
                <a:tab pos="457200" algn="l"/>
              </a:tabLst>
              <a:defRPr/>
            </a:pPr>
            <a:endParaRPr lang="en-US" altLang="en-US" dirty="0" smtClean="0">
              <a:latin typeface="Arial" pitchFamily="34" charset="0"/>
              <a:ea typeface="+mn-ea"/>
              <a:cs typeface="+mn-cs"/>
            </a:endParaRPr>
          </a:p>
          <a:p>
            <a:pPr indent="228600" eaLnBrk="1" fontAlgn="auto" hangingPunct="1">
              <a:spcBef>
                <a:spcPts val="0"/>
              </a:spcBef>
              <a:spcAft>
                <a:spcPts val="0"/>
              </a:spcAft>
              <a:tabLst>
                <a:tab pos="457200" algn="l"/>
              </a:tabLst>
              <a:defRPr/>
            </a:pPr>
            <a:endParaRPr lang="en-US" altLang="en-US" dirty="0" smtClean="0">
              <a:latin typeface="Arial" pitchFamily="34" charset="0"/>
              <a:ea typeface="+mn-ea"/>
              <a:cs typeface="+mn-cs"/>
            </a:endParaRPr>
          </a:p>
          <a:p>
            <a:pPr indent="228600" eaLnBrk="1" fontAlgn="auto" hangingPunct="1">
              <a:spcBef>
                <a:spcPts val="0"/>
              </a:spcBef>
              <a:spcAft>
                <a:spcPts val="0"/>
              </a:spcAft>
              <a:tabLst>
                <a:tab pos="457200" algn="l"/>
              </a:tabLst>
              <a:defRPr/>
            </a:pPr>
            <a:endParaRPr lang="en-US" altLang="en-US" dirty="0" smtClean="0">
              <a:latin typeface="Arial" pitchFamily="34" charset="0"/>
              <a:ea typeface="+mn-ea"/>
              <a:cs typeface="+mn-cs"/>
            </a:endParaRPr>
          </a:p>
          <a:p>
            <a:pPr eaLnBrk="1" fontAlgn="auto" hangingPunct="1">
              <a:spcBef>
                <a:spcPts val="0"/>
              </a:spcBef>
              <a:spcAft>
                <a:spcPts val="0"/>
              </a:spcAft>
              <a:defRPr/>
            </a:pPr>
            <a:endParaRPr lang="en-US" dirty="0" smtClean="0">
              <a:ea typeface="+mn-ea"/>
              <a:cs typeface="+mn-cs"/>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36267A1F-8DF6-B246-8C79-F1C92ACB3BD9}" type="slidenum">
              <a:rPr lang="en-US" sz="1200"/>
              <a:pPr eaLnBrk="1" hangingPunct="1"/>
              <a:t>21</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u="sng">
                <a:latin typeface="Arial" charset="0"/>
              </a:rPr>
              <a:t>LETTER KNOWLEDGE </a:t>
            </a:r>
            <a:r>
              <a:rPr lang="en-US" b="1">
                <a:latin typeface="Arial" charset="0"/>
              </a:rPr>
              <a:t>- is knowing that letters are different from each other, that they have different names and make different sounds.  Children need to learn that written words are made up of smaller parts.  </a:t>
            </a:r>
          </a:p>
          <a:p>
            <a:pPr eaLnBrk="1" hangingPunct="1">
              <a:spcBef>
                <a:spcPct val="0"/>
              </a:spcBef>
            </a:pPr>
            <a:r>
              <a:rPr lang="en-US">
                <a:latin typeface="Arial" charset="0"/>
              </a:rPr>
              <a:t>This is important because in order to read written words, children must understand that they are made up of individual letters and each that each letter has its own name and sound</a:t>
            </a:r>
          </a:p>
          <a:p>
            <a:pPr eaLnBrk="1" hangingPunct="1">
              <a:spcBef>
                <a:spcPct val="0"/>
              </a:spcBef>
            </a:pPr>
            <a:endParaRPr lang="en-US">
              <a:latin typeface="Arial" charset="0"/>
            </a:endParaRPr>
          </a:p>
          <a:p>
            <a:pPr eaLnBrk="1" hangingPunct="1">
              <a:spcBef>
                <a:spcPct val="0"/>
              </a:spcBef>
            </a:pPr>
            <a:r>
              <a:rPr lang="en-US">
                <a:latin typeface="Tahoma" charset="0"/>
              </a:rPr>
              <a:t>Show children how things are alike and different (0-1)</a:t>
            </a:r>
          </a:p>
          <a:p>
            <a:pPr eaLnBrk="1" hangingPunct="1">
              <a:spcBef>
                <a:spcPct val="0"/>
              </a:spcBef>
            </a:pPr>
            <a:r>
              <a:rPr lang="en-US">
                <a:latin typeface="Tahoma" charset="0"/>
              </a:rPr>
              <a:t>Feel and talk about shapes (0-1)</a:t>
            </a:r>
          </a:p>
          <a:p>
            <a:pPr eaLnBrk="1" hangingPunct="1">
              <a:spcBef>
                <a:spcPct val="0"/>
              </a:spcBef>
            </a:pPr>
            <a:r>
              <a:rPr lang="en-US">
                <a:latin typeface="Tahoma" charset="0"/>
              </a:rPr>
              <a:t>Use ABC books (2-3)</a:t>
            </a:r>
          </a:p>
          <a:p>
            <a:pPr eaLnBrk="1" hangingPunct="1">
              <a:spcBef>
                <a:spcPct val="0"/>
              </a:spcBef>
            </a:pPr>
            <a:r>
              <a:rPr lang="en-US">
                <a:latin typeface="Tahoma" charset="0"/>
              </a:rPr>
              <a:t>Let child see their name written (2-3)</a:t>
            </a:r>
          </a:p>
          <a:p>
            <a:pPr eaLnBrk="1" hangingPunct="1">
              <a:spcBef>
                <a:spcPct val="0"/>
              </a:spcBef>
            </a:pPr>
            <a:r>
              <a:rPr lang="en-US">
                <a:latin typeface="Tahoma" charset="0"/>
              </a:rPr>
              <a:t>Let child try to write letters (4-5)</a:t>
            </a:r>
          </a:p>
          <a:p>
            <a:pPr eaLnBrk="1" hangingPunct="1">
              <a:spcBef>
                <a:spcPct val="0"/>
              </a:spcBef>
            </a:pPr>
            <a:r>
              <a:rPr lang="en-US">
                <a:latin typeface="Tahoma" charset="0"/>
              </a:rPr>
              <a:t>Find letters in the environment (4-5)</a:t>
            </a:r>
          </a:p>
          <a:p>
            <a:pPr eaLnBrk="1" hangingPunct="1">
              <a:spcBef>
                <a:spcPct val="0"/>
              </a:spcBef>
            </a:pPr>
            <a:endParaRPr lang="en-US">
              <a:latin typeface="Tahoma" charset="0"/>
            </a:endParaRPr>
          </a:p>
          <a:p>
            <a:pPr eaLnBrk="1" hangingPunct="1">
              <a:spcBef>
                <a:spcPct val="0"/>
              </a:spcBef>
            </a:pPr>
            <a:r>
              <a:rPr lang="en-US">
                <a:latin typeface="Arial" charset="0"/>
              </a:rPr>
              <a:t>What you can do to help your child learn about letters:</a:t>
            </a:r>
          </a:p>
          <a:p>
            <a:pPr eaLnBrk="1" hangingPunct="1">
              <a:spcBef>
                <a:spcPct val="0"/>
              </a:spcBef>
            </a:pPr>
            <a:r>
              <a:rPr lang="en-US">
                <a:latin typeface="Arial" charset="0"/>
              </a:rPr>
              <a:t>	Ages 0-1:</a:t>
            </a:r>
          </a:p>
          <a:p>
            <a:pPr eaLnBrk="1" hangingPunct="1">
              <a:spcBef>
                <a:spcPct val="0"/>
              </a:spcBef>
            </a:pPr>
            <a:r>
              <a:rPr lang="en-US">
                <a:latin typeface="Arial" charset="0"/>
              </a:rPr>
              <a:t>Ages 2-3:  (add)</a:t>
            </a:r>
          </a:p>
          <a:p>
            <a:pPr eaLnBrk="1" hangingPunct="1">
              <a:spcBef>
                <a:spcPct val="0"/>
              </a:spcBef>
            </a:pPr>
            <a:r>
              <a:rPr lang="en-US">
                <a:latin typeface="Arial" charset="0"/>
              </a:rPr>
              <a:t>Let child see his/her name written (This is the most important word to a child!)</a:t>
            </a:r>
          </a:p>
          <a:p>
            <a:pPr eaLnBrk="1" hangingPunct="1">
              <a:spcBef>
                <a:spcPct val="0"/>
              </a:spcBef>
            </a:pPr>
            <a:r>
              <a:rPr lang="en-US">
                <a:latin typeface="Arial" charset="0"/>
              </a:rPr>
              <a:t>Play with magnet and other toy letters  (have samples on display –pick them up and show how a child can explore the shape of the letter with their hands)</a:t>
            </a:r>
          </a:p>
          <a:p>
            <a:pPr eaLnBrk="1" hangingPunct="1">
              <a:spcBef>
                <a:spcPct val="0"/>
              </a:spcBef>
            </a:pPr>
            <a:r>
              <a:rPr lang="en-US">
                <a:latin typeface="Arial" charset="0"/>
              </a:rPr>
              <a:t>Ages 4-5:  (add)</a:t>
            </a:r>
          </a:p>
          <a:p>
            <a:pPr eaLnBrk="1" hangingPunct="1">
              <a:spcBef>
                <a:spcPct val="0"/>
              </a:spcBef>
            </a:pPr>
            <a:r>
              <a:rPr lang="en-US">
                <a:latin typeface="Arial" charset="0"/>
              </a:rPr>
              <a:t>Game:  Letter day.  Pick a letter day, for example “W.”  Make waffles for breakfast, eat watermelon, and drink water.  Go for a walk.  Look for words that start with the “W” sound.</a:t>
            </a:r>
          </a:p>
          <a:p>
            <a:pPr eaLnBrk="1" hangingPunct="1">
              <a:spcBef>
                <a:spcPct val="0"/>
              </a:spcBef>
            </a:pPr>
            <a:endParaRPr lang="en-US">
              <a:latin typeface="Arial" charset="0"/>
            </a:endParaRPr>
          </a:p>
          <a:p>
            <a:pPr eaLnBrk="1" hangingPunct="1">
              <a:spcBef>
                <a:spcPct val="0"/>
              </a:spcBef>
            </a:pPr>
            <a:r>
              <a:rPr lang="en-US" b="1">
                <a:latin typeface="Arial" charset="0"/>
              </a:rPr>
              <a:t>Show foam letters, play a game trying to find letters around us. </a:t>
            </a:r>
          </a:p>
          <a:p>
            <a:pPr eaLnBrk="1" hangingPunct="1">
              <a:spcBef>
                <a:spcPct val="0"/>
              </a:spcBef>
            </a:pPr>
            <a:endParaRPr lang="en-US">
              <a:latin typeface="Arial" charset="0"/>
            </a:endParaRPr>
          </a:p>
          <a:p>
            <a:pPr eaLnBrk="1" hangingPunct="1">
              <a:spcBef>
                <a:spcPct val="0"/>
              </a:spcBef>
            </a:pPr>
            <a:endParaRPr lang="en-US">
              <a:latin typeface="Tahoma" charset="0"/>
            </a:endParaRPr>
          </a:p>
          <a:p>
            <a:pPr eaLnBrk="1" hangingPunct="1">
              <a:spcBef>
                <a:spcPct val="0"/>
              </a:spcBef>
            </a:pPr>
            <a:endParaRPr lang="en-US">
              <a:latin typeface="Arial" charset="0"/>
            </a:endParaRPr>
          </a:p>
          <a:p>
            <a:pPr eaLnBrk="1" hangingPunct="1">
              <a:spcBef>
                <a:spcPct val="0"/>
              </a:spcBef>
            </a:pPr>
            <a:endParaRPr lang="en-US">
              <a:latin typeface="Calibri"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DC87D1E-085E-7740-AB47-40A849E275AF}" type="slidenum">
              <a:rPr lang="en-US" sz="1200"/>
              <a:pPr eaLnBrk="1" hangingPunct="1"/>
              <a:t>23</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D3477FC-052B-0345-BAF5-870657713647}" type="datetimeFigureOut">
              <a:rPr lang="en-US"/>
              <a:pPr>
                <a:defRPr/>
              </a:pPr>
              <a:t>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7A0D9D-6380-7E44-A19D-CE25553B2CC2}" type="slidenum">
              <a:rPr lang="en-US"/>
              <a:pPr>
                <a:defRPr/>
              </a:pPr>
              <a:t>‹#›</a:t>
            </a:fld>
            <a:endParaRPr lang="en-US"/>
          </a:p>
        </p:txBody>
      </p:sp>
    </p:spTree>
    <p:extLst>
      <p:ext uri="{BB962C8B-B14F-4D97-AF65-F5344CB8AC3E}">
        <p14:creationId xmlns:p14="http://schemas.microsoft.com/office/powerpoint/2010/main" val="1010806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B0581F-1664-AA45-8B09-BD5D4AC30B80}" type="datetimeFigureOut">
              <a:rPr lang="en-US"/>
              <a:pPr>
                <a:defRPr/>
              </a:pPr>
              <a:t>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8899B8-2A35-9E46-A7C2-F2440C66C0DF}" type="slidenum">
              <a:rPr lang="en-US"/>
              <a:pPr>
                <a:defRPr/>
              </a:pPr>
              <a:t>‹#›</a:t>
            </a:fld>
            <a:endParaRPr lang="en-US"/>
          </a:p>
        </p:txBody>
      </p:sp>
    </p:spTree>
    <p:extLst>
      <p:ext uri="{BB962C8B-B14F-4D97-AF65-F5344CB8AC3E}">
        <p14:creationId xmlns:p14="http://schemas.microsoft.com/office/powerpoint/2010/main" val="2512376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2CE3050-1656-5644-81EB-CEB0466C8518}" type="datetimeFigureOut">
              <a:rPr lang="en-US"/>
              <a:pPr>
                <a:defRPr/>
              </a:pPr>
              <a:t>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828F4A-5608-9149-A06F-5E99DA875D51}" type="slidenum">
              <a:rPr lang="en-US"/>
              <a:pPr>
                <a:defRPr/>
              </a:pPr>
              <a:t>‹#›</a:t>
            </a:fld>
            <a:endParaRPr lang="en-US"/>
          </a:p>
        </p:txBody>
      </p:sp>
    </p:spTree>
    <p:extLst>
      <p:ext uri="{BB962C8B-B14F-4D97-AF65-F5344CB8AC3E}">
        <p14:creationId xmlns:p14="http://schemas.microsoft.com/office/powerpoint/2010/main" val="2525827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83297FA-B292-F440-A7B7-A8515E2A9B3A}" type="datetimeFigureOut">
              <a:rPr lang="en-US"/>
              <a:pPr>
                <a:defRPr/>
              </a:pPr>
              <a:t>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4C2806-344F-E44E-809A-FCEDEF73D17B}" type="slidenum">
              <a:rPr lang="en-US"/>
              <a:pPr>
                <a:defRPr/>
              </a:pPr>
              <a:t>‹#›</a:t>
            </a:fld>
            <a:endParaRPr lang="en-US"/>
          </a:p>
        </p:txBody>
      </p:sp>
    </p:spTree>
    <p:extLst>
      <p:ext uri="{BB962C8B-B14F-4D97-AF65-F5344CB8AC3E}">
        <p14:creationId xmlns:p14="http://schemas.microsoft.com/office/powerpoint/2010/main" val="2144680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DE6D5B6-2567-4D4A-9A13-6E42CF4BF30B}" type="datetimeFigureOut">
              <a:rPr lang="en-US"/>
              <a:pPr>
                <a:defRPr/>
              </a:pPr>
              <a:t>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335CA8-B2B5-1340-8202-9731E0B40424}" type="slidenum">
              <a:rPr lang="en-US"/>
              <a:pPr>
                <a:defRPr/>
              </a:pPr>
              <a:t>‹#›</a:t>
            </a:fld>
            <a:endParaRPr lang="en-US"/>
          </a:p>
        </p:txBody>
      </p:sp>
    </p:spTree>
    <p:extLst>
      <p:ext uri="{BB962C8B-B14F-4D97-AF65-F5344CB8AC3E}">
        <p14:creationId xmlns:p14="http://schemas.microsoft.com/office/powerpoint/2010/main" val="4041426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E7E4E60-F6BE-A941-96A7-F9340C4D2952}" type="datetimeFigureOut">
              <a:rPr lang="en-US"/>
              <a:pPr>
                <a:defRPr/>
              </a:pPr>
              <a:t>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4CB3CE-B5F3-E045-8C73-7E042DB56DD2}" type="slidenum">
              <a:rPr lang="en-US"/>
              <a:pPr>
                <a:defRPr/>
              </a:pPr>
              <a:t>‹#›</a:t>
            </a:fld>
            <a:endParaRPr lang="en-US"/>
          </a:p>
        </p:txBody>
      </p:sp>
    </p:spTree>
    <p:extLst>
      <p:ext uri="{BB962C8B-B14F-4D97-AF65-F5344CB8AC3E}">
        <p14:creationId xmlns:p14="http://schemas.microsoft.com/office/powerpoint/2010/main" val="868614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82EDFF1-48E5-6740-99C0-7892F573362F}" type="datetimeFigureOut">
              <a:rPr lang="en-US"/>
              <a:pPr>
                <a:defRPr/>
              </a:pPr>
              <a:t>7/20/16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9588B91-1ACC-F847-B7EA-4F01E0051444}" type="slidenum">
              <a:rPr lang="en-US"/>
              <a:pPr>
                <a:defRPr/>
              </a:pPr>
              <a:t>‹#›</a:t>
            </a:fld>
            <a:endParaRPr lang="en-US"/>
          </a:p>
        </p:txBody>
      </p:sp>
    </p:spTree>
    <p:extLst>
      <p:ext uri="{BB962C8B-B14F-4D97-AF65-F5344CB8AC3E}">
        <p14:creationId xmlns:p14="http://schemas.microsoft.com/office/powerpoint/2010/main" val="2728866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A37F77A-7CF9-9648-88E2-28AF2FAC9269}" type="datetimeFigureOut">
              <a:rPr lang="en-US"/>
              <a:pPr>
                <a:defRPr/>
              </a:pPr>
              <a:t>7/20/16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37295D5-2FE6-9B41-AAA3-CBD0C06D43F7}" type="slidenum">
              <a:rPr lang="en-US"/>
              <a:pPr>
                <a:defRPr/>
              </a:pPr>
              <a:t>‹#›</a:t>
            </a:fld>
            <a:endParaRPr lang="en-US"/>
          </a:p>
        </p:txBody>
      </p:sp>
    </p:spTree>
    <p:extLst>
      <p:ext uri="{BB962C8B-B14F-4D97-AF65-F5344CB8AC3E}">
        <p14:creationId xmlns:p14="http://schemas.microsoft.com/office/powerpoint/2010/main" val="354764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6059F2-3B9E-534D-ADF8-C8C192650D26}" type="datetimeFigureOut">
              <a:rPr lang="en-US"/>
              <a:pPr>
                <a:defRPr/>
              </a:pPr>
              <a:t>7/20/16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B847B0C-2461-F14A-9B51-D1EFBE7EABE3}" type="slidenum">
              <a:rPr lang="en-US"/>
              <a:pPr>
                <a:defRPr/>
              </a:pPr>
              <a:t>‹#›</a:t>
            </a:fld>
            <a:endParaRPr lang="en-US"/>
          </a:p>
        </p:txBody>
      </p:sp>
    </p:spTree>
    <p:extLst>
      <p:ext uri="{BB962C8B-B14F-4D97-AF65-F5344CB8AC3E}">
        <p14:creationId xmlns:p14="http://schemas.microsoft.com/office/powerpoint/2010/main" val="1531965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6506BF-D50E-0249-AACA-E8D65991D394}" type="datetimeFigureOut">
              <a:rPr lang="en-US"/>
              <a:pPr>
                <a:defRPr/>
              </a:pPr>
              <a:t>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3FE2B3-0CAE-8B40-87BD-ADA79813060C}" type="slidenum">
              <a:rPr lang="en-US"/>
              <a:pPr>
                <a:defRPr/>
              </a:pPr>
              <a:t>‹#›</a:t>
            </a:fld>
            <a:endParaRPr lang="en-US"/>
          </a:p>
        </p:txBody>
      </p:sp>
    </p:spTree>
    <p:extLst>
      <p:ext uri="{BB962C8B-B14F-4D97-AF65-F5344CB8AC3E}">
        <p14:creationId xmlns:p14="http://schemas.microsoft.com/office/powerpoint/2010/main" val="2287852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76D750-4FF6-0147-ABE3-95066F63CD29}" type="datetimeFigureOut">
              <a:rPr lang="en-US"/>
              <a:pPr>
                <a:defRPr/>
              </a:pPr>
              <a:t>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CFC78B-75A0-6041-B803-BA6C362FFE64}" type="slidenum">
              <a:rPr lang="en-US"/>
              <a:pPr>
                <a:defRPr/>
              </a:pPr>
              <a:t>‹#›</a:t>
            </a:fld>
            <a:endParaRPr lang="en-US"/>
          </a:p>
        </p:txBody>
      </p:sp>
    </p:spTree>
    <p:extLst>
      <p:ext uri="{BB962C8B-B14F-4D97-AF65-F5344CB8AC3E}">
        <p14:creationId xmlns:p14="http://schemas.microsoft.com/office/powerpoint/2010/main" val="21263177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8F34E07C-B8DA-0A42-BE75-A195823473B7}" type="datetimeFigureOut">
              <a:rPr lang="en-US"/>
              <a:pPr>
                <a:defRPr/>
              </a:pPr>
              <a:t>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51455805-1C4C-0449-8F88-D8559E1AE2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4.jpeg"/><Relationship Id="rId5"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4.jpe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hyperlink" Target="http://www.walearning.com"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ctrTitle"/>
          </p:nvPr>
        </p:nvSpPr>
        <p:spPr/>
        <p:txBody>
          <a:bodyPr/>
          <a:lstStyle/>
          <a:p>
            <a:pPr eaLnBrk="1" hangingPunct="1"/>
            <a:endParaRPr lang="en-US">
              <a:latin typeface="Calibri" charset="0"/>
            </a:endParaRP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a:buNone/>
              <a:defRPr/>
            </a:pPr>
            <a:endParaRPr lang="en-US">
              <a:ea typeface="+mn-ea"/>
              <a:cs typeface="+mn-cs"/>
            </a:endParaRPr>
          </a:p>
        </p:txBody>
      </p:sp>
      <p:pic>
        <p:nvPicPr>
          <p:cNvPr id="14339" name="Picture 4" descr="PPTcover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5"/>
          <p:cNvSpPr txBox="1">
            <a:spLocks noChangeArrowheads="1"/>
          </p:cNvSpPr>
          <p:nvPr/>
        </p:nvSpPr>
        <p:spPr bwMode="auto">
          <a:xfrm>
            <a:off x="233363" y="2857500"/>
            <a:ext cx="86741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800">
                <a:solidFill>
                  <a:srgbClr val="0E4294"/>
                </a:solidFill>
                <a:latin typeface="TradeGothic CondEighteen" charset="0"/>
                <a:cs typeface="TradeGothic CondEighteen" charset="0"/>
              </a:rPr>
              <a:t>United Way </a:t>
            </a:r>
          </a:p>
          <a:p>
            <a:pPr algn="ctr" eaLnBrk="1" hangingPunct="1"/>
            <a:r>
              <a:rPr lang="en-US" sz="4800">
                <a:solidFill>
                  <a:srgbClr val="0E4294"/>
                </a:solidFill>
                <a:latin typeface="TradeGothic CondEighteen" charset="0"/>
                <a:cs typeface="TradeGothic CondEighteen" charset="0"/>
              </a:rPr>
              <a:t>Born Learning Academy</a:t>
            </a:r>
          </a:p>
          <a:p>
            <a:pPr algn="ctr" eaLnBrk="1" hangingPunct="1"/>
            <a:r>
              <a:rPr lang="en-US" sz="4800">
                <a:solidFill>
                  <a:srgbClr val="0E4294"/>
                </a:solidFill>
                <a:latin typeface="TradeGothic CondEighteen" charset="0"/>
                <a:cs typeface="TradeGothic CondEighteen" charset="0"/>
              </a:rPr>
              <a:t>Session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endParaRPr lang="en-US">
              <a:latin typeface="Calibri" charset="0"/>
            </a:endParaRPr>
          </a:p>
        </p:txBody>
      </p:sp>
      <p:pic>
        <p:nvPicPr>
          <p:cNvPr id="26626" name="Content Placeholder 1" descr="shutterstock_453673159.jpg"/>
          <p:cNvPicPr>
            <a:picLocks noGrp="1" noChangeAspect="1"/>
          </p:cNvPicPr>
          <p:nvPr>
            <p:ph idx="1"/>
          </p:nvPr>
        </p:nvPicPr>
        <p:blipFill>
          <a:blip r:embed="rId2">
            <a:extLst>
              <a:ext uri="{28A0092B-C50C-407E-A947-70E740481C1C}">
                <a14:useLocalDpi xmlns:a14="http://schemas.microsoft.com/office/drawing/2010/main" val="0"/>
              </a:ext>
            </a:extLst>
          </a:blip>
          <a:srcRect t="31714" b="31714"/>
          <a:stretch>
            <a:fillRect/>
          </a:stretch>
        </p:blipFill>
        <p:spPr/>
      </p:pic>
      <p:pic>
        <p:nvPicPr>
          <p:cNvPr id="26627"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47888" y="208280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2595563" y="2024063"/>
            <a:ext cx="4940300" cy="2862262"/>
          </a:xfrm>
          <a:prstGeom prst="rect">
            <a:avLst/>
          </a:prstGeom>
          <a:noFill/>
        </p:spPr>
        <p:txBody>
          <a:bodyPr>
            <a:spAutoFit/>
          </a:bodyPr>
          <a:lstStyle/>
          <a:p>
            <a:pPr>
              <a:defRPr/>
            </a:pPr>
            <a:r>
              <a:rPr lang="en-US" dirty="0">
                <a:solidFill>
                  <a:srgbClr val="7F7F7F"/>
                </a:solidFill>
                <a:latin typeface="Arial"/>
                <a:cs typeface="Arial"/>
              </a:rPr>
              <a:t>No matter when children learn to read, if     they do not enjoy it, they will not read.</a:t>
            </a:r>
          </a:p>
          <a:p>
            <a:pPr>
              <a:defRPr/>
            </a:pPr>
            <a:endParaRPr lang="en-US" dirty="0">
              <a:solidFill>
                <a:srgbClr val="7F7F7F"/>
              </a:solidFill>
              <a:latin typeface="Arial"/>
              <a:cs typeface="Arial"/>
            </a:endParaRPr>
          </a:p>
          <a:p>
            <a:pPr>
              <a:defRPr/>
            </a:pPr>
            <a:r>
              <a:rPr lang="en-US" dirty="0">
                <a:solidFill>
                  <a:srgbClr val="7F7F7F"/>
                </a:solidFill>
                <a:latin typeface="Arial"/>
                <a:cs typeface="Arial"/>
              </a:rPr>
              <a:t>Find topics children are interested in.</a:t>
            </a:r>
          </a:p>
          <a:p>
            <a:pPr marL="285750" indent="-285750">
              <a:buFontTx/>
              <a:buChar char="­"/>
              <a:defRPr/>
            </a:pPr>
            <a:endParaRPr lang="en-US" dirty="0">
              <a:solidFill>
                <a:srgbClr val="7F7F7F"/>
              </a:solidFill>
              <a:latin typeface="Arial"/>
              <a:cs typeface="Arial"/>
            </a:endParaRPr>
          </a:p>
          <a:p>
            <a:pPr>
              <a:defRPr/>
            </a:pPr>
            <a:r>
              <a:rPr lang="en-US" dirty="0">
                <a:solidFill>
                  <a:srgbClr val="7F7F7F"/>
                </a:solidFill>
                <a:latin typeface="Arial"/>
                <a:cs typeface="Arial"/>
              </a:rPr>
              <a:t>Make book connections to everyday life as often as possible.</a:t>
            </a:r>
          </a:p>
          <a:p>
            <a:pPr>
              <a:defRPr/>
            </a:pPr>
            <a:endParaRPr lang="en-US" dirty="0">
              <a:solidFill>
                <a:srgbClr val="7F7F7F"/>
              </a:solidFill>
              <a:latin typeface="Arial"/>
              <a:cs typeface="Arial"/>
            </a:endParaRPr>
          </a:p>
          <a:p>
            <a:pPr>
              <a:defRPr/>
            </a:pPr>
            <a:r>
              <a:rPr lang="en-US" dirty="0">
                <a:solidFill>
                  <a:srgbClr val="7F7F7F"/>
                </a:solidFill>
                <a:latin typeface="Arial"/>
                <a:cs typeface="Arial"/>
              </a:rPr>
              <a:t>Read throughout the day (signs, packages, menus).</a:t>
            </a:r>
          </a:p>
        </p:txBody>
      </p:sp>
      <p:sp>
        <p:nvSpPr>
          <p:cNvPr id="7" name="Rectangle 6"/>
          <p:cNvSpPr/>
          <p:nvPr/>
        </p:nvSpPr>
        <p:spPr>
          <a:xfrm>
            <a:off x="2147888" y="3508375"/>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31" name="Rectangle 7"/>
          <p:cNvSpPr>
            <a:spLocks noChangeArrowheads="1"/>
          </p:cNvSpPr>
          <p:nvPr/>
        </p:nvSpPr>
        <p:spPr bwMode="auto">
          <a:xfrm>
            <a:off x="457200" y="746125"/>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SHARED READING:</a:t>
            </a:r>
          </a:p>
          <a:p>
            <a:r>
              <a:rPr lang="en-US" sz="2400">
                <a:solidFill>
                  <a:schemeClr val="bg1"/>
                </a:solidFill>
                <a:latin typeface="Arial" charset="0"/>
                <a:cs typeface="Arial" charset="0"/>
              </a:rPr>
              <a:t>MAKE READING FUN!</a:t>
            </a:r>
          </a:p>
        </p:txBody>
      </p:sp>
      <p:sp>
        <p:nvSpPr>
          <p:cNvPr id="9" name="Rectangle 8"/>
          <p:cNvSpPr/>
          <p:nvPr/>
        </p:nvSpPr>
        <p:spPr>
          <a:xfrm>
            <a:off x="2147888" y="284480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179638" y="431641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endParaRPr lang="en-US">
              <a:latin typeface="Calibri" charset="0"/>
            </a:endParaRPr>
          </a:p>
        </p:txBody>
      </p:sp>
      <p:sp>
        <p:nvSpPr>
          <p:cNvPr id="27650" name="Content Placeholder 2"/>
          <p:cNvSpPr>
            <a:spLocks noGrp="1"/>
          </p:cNvSpPr>
          <p:nvPr>
            <p:ph idx="1"/>
          </p:nvPr>
        </p:nvSpPr>
        <p:spPr/>
        <p:txBody>
          <a:bodyPr/>
          <a:lstStyle/>
          <a:p>
            <a:endParaRPr lang="en-US">
              <a:latin typeface="Calibri" charset="0"/>
            </a:endParaRPr>
          </a:p>
        </p:txBody>
      </p:sp>
      <p:pic>
        <p:nvPicPr>
          <p:cNvPr id="27651" name="Picture 3" descr="PPTslid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47888" y="208280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2595563" y="2024063"/>
            <a:ext cx="4940300" cy="3970337"/>
          </a:xfrm>
          <a:prstGeom prst="rect">
            <a:avLst/>
          </a:prstGeom>
          <a:noFill/>
        </p:spPr>
        <p:txBody>
          <a:bodyPr>
            <a:spAutoFit/>
          </a:bodyPr>
          <a:lstStyle/>
          <a:p>
            <a:pPr>
              <a:defRPr/>
            </a:pPr>
            <a:r>
              <a:rPr lang="en-US" dirty="0">
                <a:solidFill>
                  <a:schemeClr val="bg1">
                    <a:lumMod val="50000"/>
                  </a:schemeClr>
                </a:solidFill>
                <a:latin typeface="Arial"/>
                <a:cs typeface="Arial"/>
              </a:rPr>
              <a:t>Singing and playing with children allows them to be actively involved.</a:t>
            </a:r>
          </a:p>
          <a:p>
            <a:pPr>
              <a:defRPr/>
            </a:pPr>
            <a:endParaRPr lang="en-US" dirty="0">
              <a:solidFill>
                <a:schemeClr val="bg1">
                  <a:lumMod val="50000"/>
                </a:schemeClr>
              </a:solidFill>
              <a:latin typeface="Arial"/>
              <a:cs typeface="Arial"/>
            </a:endParaRPr>
          </a:p>
          <a:p>
            <a:pPr>
              <a:defRPr/>
            </a:pPr>
            <a:r>
              <a:rPr lang="en-US" dirty="0">
                <a:solidFill>
                  <a:schemeClr val="bg1">
                    <a:lumMod val="50000"/>
                  </a:schemeClr>
                </a:solidFill>
                <a:latin typeface="Arial"/>
                <a:cs typeface="Arial"/>
              </a:rPr>
              <a:t>Children can do movements connecting words to actions.</a:t>
            </a:r>
          </a:p>
          <a:p>
            <a:pPr>
              <a:defRPr/>
            </a:pPr>
            <a:endParaRPr lang="en-US" dirty="0">
              <a:solidFill>
                <a:schemeClr val="bg1">
                  <a:lumMod val="50000"/>
                </a:schemeClr>
              </a:solidFill>
              <a:latin typeface="Arial"/>
              <a:cs typeface="Arial"/>
            </a:endParaRPr>
          </a:p>
          <a:p>
            <a:pPr>
              <a:defRPr/>
            </a:pPr>
            <a:r>
              <a:rPr lang="en-US" dirty="0">
                <a:solidFill>
                  <a:schemeClr val="bg1">
                    <a:lumMod val="50000"/>
                  </a:schemeClr>
                </a:solidFill>
                <a:latin typeface="Arial"/>
                <a:cs typeface="Arial"/>
              </a:rPr>
              <a:t>Using songs and games makes learning fun and allows children to be successful.</a:t>
            </a:r>
          </a:p>
          <a:p>
            <a:pPr>
              <a:defRPr/>
            </a:pPr>
            <a:endParaRPr lang="en-US" dirty="0">
              <a:solidFill>
                <a:schemeClr val="bg1">
                  <a:lumMod val="50000"/>
                </a:schemeClr>
              </a:solidFill>
              <a:latin typeface="Arial"/>
              <a:cs typeface="Arial"/>
            </a:endParaRPr>
          </a:p>
          <a:p>
            <a:pPr>
              <a:defRPr/>
            </a:pPr>
            <a:r>
              <a:rPr lang="en-US" dirty="0">
                <a:solidFill>
                  <a:schemeClr val="bg1">
                    <a:lumMod val="50000"/>
                  </a:schemeClr>
                </a:solidFill>
                <a:latin typeface="Arial"/>
                <a:cs typeface="Arial"/>
              </a:rPr>
              <a:t>A familiar song allows children to repeat and play with words.</a:t>
            </a:r>
          </a:p>
          <a:p>
            <a:pPr>
              <a:defRPr/>
            </a:pPr>
            <a:endParaRPr lang="en-US" dirty="0">
              <a:latin typeface="Arial"/>
              <a:cs typeface="Arial"/>
            </a:endParaRPr>
          </a:p>
          <a:p>
            <a:pPr>
              <a:defRPr/>
            </a:pPr>
            <a:r>
              <a:rPr lang="en-US" dirty="0">
                <a:solidFill>
                  <a:schemeClr val="bg1">
                    <a:lumMod val="50000"/>
                  </a:schemeClr>
                </a:solidFill>
                <a:latin typeface="Arial"/>
                <a:cs typeface="Arial"/>
              </a:rPr>
              <a:t>Familiar songs can be connected to books.</a:t>
            </a:r>
          </a:p>
          <a:p>
            <a:pPr>
              <a:defRPr/>
            </a:pPr>
            <a:endParaRPr lang="en-US" dirty="0">
              <a:latin typeface="Arial"/>
              <a:cs typeface="Arial"/>
            </a:endParaRPr>
          </a:p>
        </p:txBody>
      </p:sp>
      <p:sp>
        <p:nvSpPr>
          <p:cNvPr id="7" name="Rectangle 6"/>
          <p:cNvSpPr/>
          <p:nvPr/>
        </p:nvSpPr>
        <p:spPr>
          <a:xfrm>
            <a:off x="2147888" y="3751263"/>
            <a:ext cx="242887"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655" name="Rectangle 7"/>
          <p:cNvSpPr>
            <a:spLocks noChangeArrowheads="1"/>
          </p:cNvSpPr>
          <p:nvPr/>
        </p:nvSpPr>
        <p:spPr bwMode="auto">
          <a:xfrm>
            <a:off x="457200" y="746125"/>
            <a:ext cx="55895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SHARED READING:</a:t>
            </a:r>
          </a:p>
          <a:p>
            <a:r>
              <a:rPr lang="en-US" sz="2400">
                <a:solidFill>
                  <a:schemeClr val="bg1"/>
                </a:solidFill>
                <a:latin typeface="Arial" charset="0"/>
                <a:cs typeface="Arial" charset="0"/>
              </a:rPr>
              <a:t>CONNECT WITH FUN AND GAMES</a:t>
            </a:r>
          </a:p>
        </p:txBody>
      </p:sp>
      <p:sp>
        <p:nvSpPr>
          <p:cNvPr id="9" name="Rectangle 8"/>
          <p:cNvSpPr/>
          <p:nvPr/>
        </p:nvSpPr>
        <p:spPr>
          <a:xfrm>
            <a:off x="2147888" y="296545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179638" y="4597400"/>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2179638" y="536416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endParaRPr lang="en-US">
              <a:latin typeface="Calibri" charset="0"/>
            </a:endParaRPr>
          </a:p>
        </p:txBody>
      </p:sp>
      <p:pic>
        <p:nvPicPr>
          <p:cNvPr id="28674" name="Content Placeholder 1" descr="shutterstock_87532045.jpg"/>
          <p:cNvPicPr>
            <a:picLocks noGrp="1" noChangeAspect="1"/>
          </p:cNvPicPr>
          <p:nvPr>
            <p:ph idx="1"/>
          </p:nvPr>
        </p:nvPicPr>
        <p:blipFill>
          <a:blip r:embed="rId2">
            <a:extLst>
              <a:ext uri="{28A0092B-C50C-407E-A947-70E740481C1C}">
                <a14:useLocalDpi xmlns:a14="http://schemas.microsoft.com/office/drawing/2010/main" val="0"/>
              </a:ext>
            </a:extLst>
          </a:blip>
          <a:srcRect t="22502" b="22502"/>
          <a:stretch>
            <a:fillRect/>
          </a:stretch>
        </p:blipFill>
        <p:spPr/>
      </p:pic>
      <p:pic>
        <p:nvPicPr>
          <p:cNvPr id="28675"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06788" y="2062163"/>
            <a:ext cx="242887"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677" name="TextBox 5"/>
          <p:cNvSpPr txBox="1">
            <a:spLocks noChangeArrowheads="1"/>
          </p:cNvSpPr>
          <p:nvPr/>
        </p:nvSpPr>
        <p:spPr bwMode="auto">
          <a:xfrm>
            <a:off x="3954463" y="2003425"/>
            <a:ext cx="494030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1800">
                <a:solidFill>
                  <a:srgbClr val="7F7F7F"/>
                </a:solidFill>
                <a:latin typeface="Arial" charset="0"/>
                <a:cs typeface="Arial" charset="0"/>
              </a:rPr>
              <a:t>Powers the brain: connects neural pathways.</a:t>
            </a:r>
          </a:p>
          <a:p>
            <a:pPr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Influences: stimulates creativity.</a:t>
            </a:r>
          </a:p>
          <a:p>
            <a:pPr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Connects: brings diverse groups together.</a:t>
            </a:r>
          </a:p>
          <a:p>
            <a:pPr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Transports: in time and emotion.</a:t>
            </a:r>
          </a:p>
          <a:p>
            <a:pPr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Comforts: security and memories.</a:t>
            </a:r>
          </a:p>
          <a:p>
            <a:pPr eaLnBrk="1" hangingPunct="1">
              <a:lnSpc>
                <a:spcPct val="90000"/>
              </a:lnSpc>
              <a:buFont typeface="Wingdings" charset="0"/>
              <a:buNone/>
            </a:pPr>
            <a:endParaRPr lang="en-US" sz="1800">
              <a:solidFill>
                <a:srgbClr val="7F7F7F"/>
              </a:solidFill>
              <a:latin typeface="Arial" charset="0"/>
              <a:cs typeface="Arial" charset="0"/>
            </a:endParaRPr>
          </a:p>
          <a:p>
            <a:pPr eaLnBrk="1" hangingPunct="1">
              <a:lnSpc>
                <a:spcPct val="90000"/>
              </a:lnSpc>
              <a:buFont typeface="Wingdings" charset="0"/>
              <a:buNone/>
            </a:pPr>
            <a:endParaRPr lang="en-US" sz="1800">
              <a:solidFill>
                <a:srgbClr val="7F7F7F"/>
              </a:solidFill>
              <a:latin typeface="Arial" charset="0"/>
              <a:cs typeface="Arial" charset="0"/>
            </a:endParaRPr>
          </a:p>
          <a:p>
            <a:pPr eaLnBrk="1" hangingPunct="1">
              <a:lnSpc>
                <a:spcPct val="90000"/>
              </a:lnSpc>
              <a:buFont typeface="Wingdings" charset="0"/>
              <a:buNone/>
            </a:pPr>
            <a:r>
              <a:rPr lang="en-US" sz="1800" b="1">
                <a:solidFill>
                  <a:srgbClr val="7F7F7F"/>
                </a:solidFill>
                <a:latin typeface="Arial" charset="0"/>
                <a:cs typeface="Arial" charset="0"/>
              </a:rPr>
              <a:t>Did someone sing songs to you as a child?</a:t>
            </a:r>
          </a:p>
        </p:txBody>
      </p:sp>
      <p:sp>
        <p:nvSpPr>
          <p:cNvPr id="7" name="Rectangle 6"/>
          <p:cNvSpPr/>
          <p:nvPr/>
        </p:nvSpPr>
        <p:spPr>
          <a:xfrm>
            <a:off x="3506788" y="2968625"/>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679" name="Rectangle 7"/>
          <p:cNvSpPr>
            <a:spLocks noChangeArrowheads="1"/>
          </p:cNvSpPr>
          <p:nvPr/>
        </p:nvSpPr>
        <p:spPr bwMode="auto">
          <a:xfrm>
            <a:off x="457200" y="746125"/>
            <a:ext cx="55895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WHY MUSIC WITH YOUNG CHILDREN?</a:t>
            </a:r>
          </a:p>
        </p:txBody>
      </p:sp>
      <p:sp>
        <p:nvSpPr>
          <p:cNvPr id="9" name="Rectangle 8"/>
          <p:cNvSpPr/>
          <p:nvPr/>
        </p:nvSpPr>
        <p:spPr>
          <a:xfrm>
            <a:off x="3506788" y="2513013"/>
            <a:ext cx="242887"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3506788" y="3527425"/>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3506788" y="403860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8683" name="Picture 2" descr="shutterstock_8753204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600" y="202565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endParaRPr lang="en-US">
              <a:latin typeface="Calibri" charset="0"/>
            </a:endParaRPr>
          </a:p>
        </p:txBody>
      </p:sp>
      <p:pic>
        <p:nvPicPr>
          <p:cNvPr id="29698" name="Content Placeholder 1" descr="shutterstock_299143739.eps"/>
          <p:cNvPicPr>
            <a:picLocks noGrp="1" noChangeAspect="1"/>
          </p:cNvPicPr>
          <p:nvPr>
            <p:ph idx="1"/>
          </p:nvPr>
        </p:nvPicPr>
        <p:blipFill>
          <a:blip r:embed="rId3">
            <a:extLst>
              <a:ext uri="{28A0092B-C50C-407E-A947-70E740481C1C}">
                <a14:useLocalDpi xmlns:a14="http://schemas.microsoft.com/office/drawing/2010/main" val="0"/>
              </a:ext>
            </a:extLst>
          </a:blip>
          <a:srcRect t="27058" b="27058"/>
          <a:stretch>
            <a:fillRect/>
          </a:stretch>
        </p:blipFill>
        <p:spPr/>
      </p:pic>
      <p:pic>
        <p:nvPicPr>
          <p:cNvPr id="29699" name="Picture 3" descr="PPTslide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4"/>
          <p:cNvSpPr>
            <a:spLocks noChangeArrowheads="1"/>
          </p:cNvSpPr>
          <p:nvPr/>
        </p:nvSpPr>
        <p:spPr bwMode="auto">
          <a:xfrm>
            <a:off x="547688" y="820738"/>
            <a:ext cx="2681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bg1"/>
                </a:solidFill>
                <a:latin typeface="Arial" charset="0"/>
                <a:cs typeface="Arial" charset="0"/>
              </a:rPr>
              <a:t>SINGING SONGS</a:t>
            </a:r>
          </a:p>
        </p:txBody>
      </p:sp>
      <p:sp>
        <p:nvSpPr>
          <p:cNvPr id="29701" name="Rectangle 5"/>
          <p:cNvSpPr>
            <a:spLocks noChangeArrowheads="1"/>
          </p:cNvSpPr>
          <p:nvPr/>
        </p:nvSpPr>
        <p:spPr bwMode="auto">
          <a:xfrm>
            <a:off x="4514850" y="2919413"/>
            <a:ext cx="4398963"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rgbClr val="7F7F7F"/>
                </a:solidFill>
                <a:latin typeface="Arial" charset="0"/>
                <a:cs typeface="Arial" charset="0"/>
              </a:rPr>
              <a:t>Twinkle, twinkle little star,</a:t>
            </a:r>
          </a:p>
          <a:p>
            <a:pPr algn="ctr"/>
            <a:r>
              <a:rPr lang="en-US">
                <a:solidFill>
                  <a:srgbClr val="7F7F7F"/>
                </a:solidFill>
                <a:latin typeface="Arial" charset="0"/>
                <a:cs typeface="Arial" charset="0"/>
              </a:rPr>
              <a:t>How I wonder what you are.</a:t>
            </a:r>
          </a:p>
          <a:p>
            <a:pPr algn="ctr"/>
            <a:r>
              <a:rPr lang="en-US">
                <a:solidFill>
                  <a:srgbClr val="7F7F7F"/>
                </a:solidFill>
                <a:latin typeface="Arial" charset="0"/>
                <a:cs typeface="Arial" charset="0"/>
              </a:rPr>
              <a:t>Up above the world so high,</a:t>
            </a:r>
          </a:p>
          <a:p>
            <a:pPr algn="ctr"/>
            <a:r>
              <a:rPr lang="en-US">
                <a:solidFill>
                  <a:srgbClr val="7F7F7F"/>
                </a:solidFill>
                <a:latin typeface="Arial" charset="0"/>
                <a:cs typeface="Arial" charset="0"/>
              </a:rPr>
              <a:t>Like a diamond in the sky.</a:t>
            </a:r>
          </a:p>
          <a:p>
            <a:pPr algn="ctr"/>
            <a:r>
              <a:rPr lang="en-US">
                <a:solidFill>
                  <a:srgbClr val="7F7F7F"/>
                </a:solidFill>
                <a:latin typeface="Arial" charset="0"/>
                <a:cs typeface="Arial" charset="0"/>
              </a:rPr>
              <a:t>Twinkle, twinkle little star,</a:t>
            </a:r>
          </a:p>
          <a:p>
            <a:pPr algn="ctr"/>
            <a:r>
              <a:rPr lang="en-US">
                <a:solidFill>
                  <a:srgbClr val="7F7F7F"/>
                </a:solidFill>
                <a:latin typeface="Arial" charset="0"/>
                <a:cs typeface="Arial" charset="0"/>
              </a:rPr>
              <a:t>How I wonder what you are.</a:t>
            </a:r>
          </a:p>
        </p:txBody>
      </p:sp>
      <p:pic>
        <p:nvPicPr>
          <p:cNvPr id="29702" name="Picture 2" descr="shutterstock_299143739.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0588" y="1905000"/>
            <a:ext cx="362426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endParaRPr lang="en-US">
              <a:latin typeface="Calibri" charset="0"/>
            </a:endParaRPr>
          </a:p>
        </p:txBody>
      </p:sp>
      <p:sp>
        <p:nvSpPr>
          <p:cNvPr id="31746" name="Content Placeholder 2"/>
          <p:cNvSpPr>
            <a:spLocks noGrp="1"/>
          </p:cNvSpPr>
          <p:nvPr>
            <p:ph idx="1"/>
          </p:nvPr>
        </p:nvSpPr>
        <p:spPr/>
        <p:txBody>
          <a:bodyPr/>
          <a:lstStyle/>
          <a:p>
            <a:endParaRPr lang="en-US">
              <a:latin typeface="Calibri" charset="0"/>
            </a:endParaRPr>
          </a:p>
        </p:txBody>
      </p:sp>
      <p:pic>
        <p:nvPicPr>
          <p:cNvPr id="31747" name="Picture 3" descr="PPTslid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4"/>
          <p:cNvSpPr>
            <a:spLocks noChangeArrowheads="1"/>
          </p:cNvSpPr>
          <p:nvPr/>
        </p:nvSpPr>
        <p:spPr bwMode="auto">
          <a:xfrm>
            <a:off x="363538" y="746125"/>
            <a:ext cx="46815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bg1"/>
                </a:solidFill>
                <a:latin typeface="Arial" charset="0"/>
                <a:cs typeface="Arial" charset="0"/>
              </a:rPr>
              <a:t>CLAPPING AND STOMPING TO </a:t>
            </a:r>
          </a:p>
          <a:p>
            <a:r>
              <a:rPr lang="en-US" sz="2400">
                <a:solidFill>
                  <a:schemeClr val="bg1"/>
                </a:solidFill>
                <a:latin typeface="Arial" charset="0"/>
                <a:cs typeface="Arial" charset="0"/>
              </a:rPr>
              <a:t>MAKE THE BEATS</a:t>
            </a:r>
          </a:p>
        </p:txBody>
      </p:sp>
      <p:sp>
        <p:nvSpPr>
          <p:cNvPr id="31749" name="Rectangle 5"/>
          <p:cNvSpPr>
            <a:spLocks noChangeArrowheads="1"/>
          </p:cNvSpPr>
          <p:nvPr/>
        </p:nvSpPr>
        <p:spPr bwMode="auto">
          <a:xfrm>
            <a:off x="244475" y="2133600"/>
            <a:ext cx="86693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buFont typeface="Wingdings" charset="0"/>
              <a:buNone/>
            </a:pPr>
            <a:r>
              <a:rPr lang="en-US">
                <a:solidFill>
                  <a:srgbClr val="7F7F7F"/>
                </a:solidFill>
                <a:latin typeface="Arial" charset="0"/>
                <a:cs typeface="Arial" charset="0"/>
              </a:rPr>
              <a:t>Steg-o-saur-us,</a:t>
            </a:r>
          </a:p>
          <a:p>
            <a:pPr algn="ctr">
              <a:lnSpc>
                <a:spcPct val="90000"/>
              </a:lnSpc>
              <a:buFont typeface="Wingdings" charset="0"/>
              <a:buNone/>
            </a:pPr>
            <a:r>
              <a:rPr lang="en-US">
                <a:solidFill>
                  <a:srgbClr val="7F7F7F"/>
                </a:solidFill>
                <a:latin typeface="Arial" charset="0"/>
                <a:cs typeface="Arial" charset="0"/>
              </a:rPr>
              <a:t>Steg-o-saur-us,</a:t>
            </a:r>
            <a:br>
              <a:rPr lang="en-US">
                <a:solidFill>
                  <a:srgbClr val="7F7F7F"/>
                </a:solidFill>
                <a:latin typeface="Arial" charset="0"/>
                <a:cs typeface="Arial" charset="0"/>
              </a:rPr>
            </a:br>
            <a:r>
              <a:rPr lang="en-US">
                <a:solidFill>
                  <a:srgbClr val="7F7F7F"/>
                </a:solidFill>
                <a:latin typeface="Arial" charset="0"/>
                <a:cs typeface="Arial" charset="0"/>
              </a:rPr>
              <a:t>In a swamp,</a:t>
            </a:r>
            <a:br>
              <a:rPr lang="en-US">
                <a:solidFill>
                  <a:srgbClr val="7F7F7F"/>
                </a:solidFill>
                <a:latin typeface="Arial" charset="0"/>
                <a:cs typeface="Arial" charset="0"/>
              </a:rPr>
            </a:br>
            <a:r>
              <a:rPr lang="en-US">
                <a:solidFill>
                  <a:srgbClr val="7F7F7F"/>
                </a:solidFill>
                <a:latin typeface="Arial" charset="0"/>
                <a:cs typeface="Arial" charset="0"/>
              </a:rPr>
              <a:t>In a swamp.</a:t>
            </a:r>
          </a:p>
          <a:p>
            <a:pPr algn="ctr">
              <a:lnSpc>
                <a:spcPct val="90000"/>
              </a:lnSpc>
              <a:buFont typeface="Wingdings" charset="0"/>
              <a:buNone/>
            </a:pPr>
            <a:r>
              <a:rPr lang="en-US">
                <a:solidFill>
                  <a:srgbClr val="7F7F7F"/>
                </a:solidFill>
                <a:latin typeface="Arial" charset="0"/>
                <a:cs typeface="Arial" charset="0"/>
              </a:rPr>
              <a:t>Spikes upon his tail,</a:t>
            </a:r>
            <a:br>
              <a:rPr lang="en-US">
                <a:solidFill>
                  <a:srgbClr val="7F7F7F"/>
                </a:solidFill>
                <a:latin typeface="Arial" charset="0"/>
                <a:cs typeface="Arial" charset="0"/>
              </a:rPr>
            </a:br>
            <a:r>
              <a:rPr lang="en-US">
                <a:solidFill>
                  <a:srgbClr val="7F7F7F"/>
                </a:solidFill>
                <a:latin typeface="Arial" charset="0"/>
                <a:cs typeface="Arial" charset="0"/>
              </a:rPr>
              <a:t>Sharper than a nail,</a:t>
            </a:r>
          </a:p>
          <a:p>
            <a:pPr algn="ctr">
              <a:lnSpc>
                <a:spcPct val="90000"/>
              </a:lnSpc>
              <a:buFont typeface="Wingdings" charset="0"/>
              <a:buNone/>
            </a:pPr>
            <a:r>
              <a:rPr lang="en-US">
                <a:solidFill>
                  <a:srgbClr val="7F7F7F"/>
                </a:solidFill>
                <a:latin typeface="Arial" charset="0"/>
                <a:cs typeface="Arial" charset="0"/>
              </a:rPr>
              <a:t>Stomp, stomp, stomp!</a:t>
            </a:r>
            <a:br>
              <a:rPr lang="en-US">
                <a:solidFill>
                  <a:srgbClr val="7F7F7F"/>
                </a:solidFill>
                <a:latin typeface="Arial" charset="0"/>
                <a:cs typeface="Arial" charset="0"/>
              </a:rPr>
            </a:br>
            <a:r>
              <a:rPr lang="en-US">
                <a:solidFill>
                  <a:srgbClr val="7F7F7F"/>
                </a:solidFill>
                <a:latin typeface="Arial" charset="0"/>
                <a:cs typeface="Arial" charset="0"/>
              </a:rPr>
              <a:t>Stomp, stomp, stomp! </a:t>
            </a:r>
          </a:p>
          <a:p>
            <a:pPr algn="ctr">
              <a:lnSpc>
                <a:spcPct val="90000"/>
              </a:lnSpc>
              <a:buFont typeface="Wingdings" charset="0"/>
              <a:buNone/>
            </a:pPr>
            <a:endParaRPr lang="en-US">
              <a:solidFill>
                <a:srgbClr val="7F7F7F"/>
              </a:solidFill>
              <a:latin typeface="Arial" charset="0"/>
              <a:cs typeface="Arial" charset="0"/>
            </a:endParaRPr>
          </a:p>
          <a:p>
            <a:pPr algn="ctr">
              <a:lnSpc>
                <a:spcPct val="90000"/>
              </a:lnSpc>
              <a:buFont typeface="Wingdings" charset="0"/>
              <a:buNone/>
            </a:pPr>
            <a:r>
              <a:rPr lang="en-US">
                <a:solidFill>
                  <a:srgbClr val="7F7F7F"/>
                </a:solidFill>
                <a:latin typeface="Arial" charset="0"/>
                <a:cs typeface="Arial" charset="0"/>
              </a:rPr>
              <a:t>(tune: Are you sleeping?)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endParaRPr lang="en-US">
              <a:latin typeface="Calibri" charset="0"/>
            </a:endParaRPr>
          </a:p>
        </p:txBody>
      </p:sp>
      <p:sp>
        <p:nvSpPr>
          <p:cNvPr id="32770" name="Content Placeholder 2"/>
          <p:cNvSpPr>
            <a:spLocks noGrp="1"/>
          </p:cNvSpPr>
          <p:nvPr>
            <p:ph idx="1"/>
          </p:nvPr>
        </p:nvSpPr>
        <p:spPr/>
        <p:txBody>
          <a:bodyPr/>
          <a:lstStyle/>
          <a:p>
            <a:endParaRPr lang="en-US">
              <a:latin typeface="Calibri" charset="0"/>
            </a:endParaRPr>
          </a:p>
        </p:txBody>
      </p:sp>
      <p:pic>
        <p:nvPicPr>
          <p:cNvPr id="32771" name="Picture 3" descr="PPTslid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47888" y="208280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773" name="TextBox 5"/>
          <p:cNvSpPr txBox="1">
            <a:spLocks noChangeArrowheads="1"/>
          </p:cNvSpPr>
          <p:nvPr/>
        </p:nvSpPr>
        <p:spPr bwMode="auto">
          <a:xfrm>
            <a:off x="2595563" y="2024063"/>
            <a:ext cx="494030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7F7F7F"/>
                </a:solidFill>
                <a:latin typeface="Arial" charset="0"/>
                <a:cs typeface="Arial" charset="0"/>
              </a:rPr>
              <a:t>Promotes love of rhythm and movement.</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Helps children to develop creativity.</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Encourages greater self-esteem.</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Promotes and encourages verbal and motor skills.</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Helps a child observe and follow along/focus.</a:t>
            </a:r>
          </a:p>
          <a:p>
            <a:pPr eaLnBrk="1" hangingPunct="1">
              <a:lnSpc>
                <a:spcPct val="90000"/>
              </a:lnSpc>
              <a:buFont typeface="Wingdings" charset="0"/>
              <a:buNone/>
            </a:pPr>
            <a:endParaRPr lang="en-US" sz="1800">
              <a:solidFill>
                <a:srgbClr val="7F7F7F"/>
              </a:solidFill>
              <a:latin typeface="Arial" charset="0"/>
              <a:cs typeface="Arial" charset="0"/>
            </a:endParaRPr>
          </a:p>
          <a:p>
            <a:pPr eaLnBrk="1" hangingPunct="1">
              <a:lnSpc>
                <a:spcPct val="90000"/>
              </a:lnSpc>
              <a:buFont typeface="Wingdings" charset="0"/>
              <a:buNone/>
            </a:pPr>
            <a:endParaRPr lang="en-US" sz="1800">
              <a:solidFill>
                <a:srgbClr val="7F7F7F"/>
              </a:solidFill>
              <a:latin typeface="Arial" charset="0"/>
              <a:cs typeface="Arial" charset="0"/>
            </a:endParaRPr>
          </a:p>
          <a:p>
            <a:pPr eaLnBrk="1" hangingPunct="1">
              <a:lnSpc>
                <a:spcPct val="90000"/>
              </a:lnSpc>
            </a:pPr>
            <a:r>
              <a:rPr lang="en-US" sz="1800" b="1">
                <a:solidFill>
                  <a:srgbClr val="7F7F7F"/>
                </a:solidFill>
                <a:latin typeface="Arial" charset="0"/>
                <a:cs typeface="Arial" charset="0"/>
              </a:rPr>
              <a:t>Practice finger play examples.</a:t>
            </a:r>
          </a:p>
          <a:p>
            <a:pPr eaLnBrk="1" hangingPunct="1">
              <a:lnSpc>
                <a:spcPct val="90000"/>
              </a:lnSpc>
              <a:buFont typeface="Wingdings" charset="0"/>
              <a:buNone/>
            </a:pPr>
            <a:endParaRPr lang="en-US" sz="1800">
              <a:solidFill>
                <a:srgbClr val="7F7F7F"/>
              </a:solidFill>
              <a:latin typeface="Arial" charset="0"/>
              <a:cs typeface="Arial" charset="0"/>
            </a:endParaRPr>
          </a:p>
        </p:txBody>
      </p:sp>
      <p:sp>
        <p:nvSpPr>
          <p:cNvPr id="7" name="Rectangle 6"/>
          <p:cNvSpPr/>
          <p:nvPr/>
        </p:nvSpPr>
        <p:spPr>
          <a:xfrm>
            <a:off x="2147888" y="314960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775" name="Rectangle 7"/>
          <p:cNvSpPr>
            <a:spLocks noChangeArrowheads="1"/>
          </p:cNvSpPr>
          <p:nvPr/>
        </p:nvSpPr>
        <p:spPr bwMode="auto">
          <a:xfrm>
            <a:off x="457200" y="746125"/>
            <a:ext cx="55895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WHY FINGER PLAYS</a:t>
            </a:r>
          </a:p>
          <a:p>
            <a:r>
              <a:rPr lang="en-US" sz="2400">
                <a:solidFill>
                  <a:schemeClr val="bg1"/>
                </a:solidFill>
                <a:latin typeface="Arial" charset="0"/>
                <a:cs typeface="Arial" charset="0"/>
              </a:rPr>
              <a:t>WITH YOUNG CHILDREN?</a:t>
            </a:r>
          </a:p>
        </p:txBody>
      </p:sp>
      <p:sp>
        <p:nvSpPr>
          <p:cNvPr id="9" name="Rectangle 8"/>
          <p:cNvSpPr/>
          <p:nvPr/>
        </p:nvSpPr>
        <p:spPr>
          <a:xfrm>
            <a:off x="2147888" y="2644775"/>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147888" y="3846513"/>
            <a:ext cx="242887"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2179638" y="454501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779" name="Rectangle 11"/>
          <p:cNvSpPr>
            <a:spLocks noChangeArrowheads="1"/>
          </p:cNvSpPr>
          <p:nvPr/>
        </p:nvSpPr>
        <p:spPr bwMode="auto">
          <a:xfrm>
            <a:off x="2746375" y="501967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1">
              <a:solidFill>
                <a:srgbClr val="7F7F7F"/>
              </a:solidFill>
              <a:latin typeface="Arial" charset="0"/>
              <a:cs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endParaRPr lang="en-US">
              <a:latin typeface="Calibri" charset="0"/>
            </a:endParaRPr>
          </a:p>
        </p:txBody>
      </p:sp>
      <p:pic>
        <p:nvPicPr>
          <p:cNvPr id="33794" name="Content Placeholder 1" descr="shutterstock_432309022.eps"/>
          <p:cNvPicPr>
            <a:picLocks noGrp="1" noChangeAspect="1"/>
          </p:cNvPicPr>
          <p:nvPr>
            <p:ph idx="1"/>
          </p:nvPr>
        </p:nvPicPr>
        <p:blipFill>
          <a:blip r:embed="rId3">
            <a:extLst>
              <a:ext uri="{28A0092B-C50C-407E-A947-70E740481C1C}">
                <a14:useLocalDpi xmlns:a14="http://schemas.microsoft.com/office/drawing/2010/main" val="0"/>
              </a:ext>
            </a:extLst>
          </a:blip>
          <a:srcRect t="22314" b="22314"/>
          <a:stretch>
            <a:fillRect/>
          </a:stretch>
        </p:blipFill>
        <p:spPr/>
      </p:pic>
      <p:pic>
        <p:nvPicPr>
          <p:cNvPr id="33795" name="Picture 3" descr="PPTslide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4"/>
          <p:cNvSpPr>
            <a:spLocks noChangeArrowheads="1"/>
          </p:cNvSpPr>
          <p:nvPr/>
        </p:nvSpPr>
        <p:spPr bwMode="auto">
          <a:xfrm>
            <a:off x="547688" y="820738"/>
            <a:ext cx="3114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bg1"/>
                </a:solidFill>
                <a:latin typeface="Arial" charset="0"/>
                <a:cs typeface="Arial" charset="0"/>
              </a:rPr>
              <a:t>PRINT AWARENESS</a:t>
            </a:r>
          </a:p>
        </p:txBody>
      </p:sp>
      <p:sp>
        <p:nvSpPr>
          <p:cNvPr id="33797" name="Rectangle 5"/>
          <p:cNvSpPr>
            <a:spLocks noChangeArrowheads="1"/>
          </p:cNvSpPr>
          <p:nvPr/>
        </p:nvSpPr>
        <p:spPr bwMode="auto">
          <a:xfrm>
            <a:off x="4808538" y="3449638"/>
            <a:ext cx="4105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a:solidFill>
                  <a:srgbClr val="7F7F7F"/>
                </a:solidFill>
                <a:latin typeface="Arial" charset="0"/>
                <a:cs typeface="Arial" charset="0"/>
              </a:rPr>
              <a:t>I SEE WORDS</a:t>
            </a:r>
          </a:p>
        </p:txBody>
      </p:sp>
      <p:pic>
        <p:nvPicPr>
          <p:cNvPr id="33798" name="Picture 2" descr="shutterstock_432309022.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688" y="1893888"/>
            <a:ext cx="426085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endParaRPr lang="en-US">
              <a:latin typeface="Calibri" charset="0"/>
            </a:endParaRPr>
          </a:p>
        </p:txBody>
      </p:sp>
      <p:pic>
        <p:nvPicPr>
          <p:cNvPr id="35842" name="Content Placeholder 1" descr="shutterstock_159722510.jpg"/>
          <p:cNvPicPr>
            <a:picLocks noGrp="1" noChangeAspect="1"/>
          </p:cNvPicPr>
          <p:nvPr>
            <p:ph idx="1"/>
          </p:nvPr>
        </p:nvPicPr>
        <p:blipFill>
          <a:blip r:embed="rId2">
            <a:extLst>
              <a:ext uri="{28A0092B-C50C-407E-A947-70E740481C1C}">
                <a14:useLocalDpi xmlns:a14="http://schemas.microsoft.com/office/drawing/2010/main" val="0"/>
              </a:ext>
            </a:extLst>
          </a:blip>
          <a:srcRect t="22502" b="22502"/>
          <a:stretch>
            <a:fillRect/>
          </a:stretch>
        </p:blipFill>
        <p:spPr/>
      </p:pic>
      <p:pic>
        <p:nvPicPr>
          <p:cNvPr id="35843"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08375" y="2082800"/>
            <a:ext cx="242888"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845" name="TextBox 5"/>
          <p:cNvSpPr txBox="1">
            <a:spLocks noChangeArrowheads="1"/>
          </p:cNvSpPr>
          <p:nvPr/>
        </p:nvSpPr>
        <p:spPr bwMode="auto">
          <a:xfrm>
            <a:off x="3956050" y="2024063"/>
            <a:ext cx="494030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7F7F7F"/>
                </a:solidFill>
                <a:latin typeface="Arial" charset="0"/>
                <a:cs typeface="Arial" charset="0"/>
              </a:rPr>
              <a:t>Point to words and signs around you and say the words. (STOP or EXIT)</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Read books with your children, and let them handle the books and turn the pages.</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Occasionally follow the words on the page with your hand (sweeping action).</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Make a game of putting a book right side up; backwards, etc.</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Give children access to paper and writing tools.</a:t>
            </a:r>
          </a:p>
          <a:p>
            <a:pPr eaLnBrk="1" hangingPunct="1"/>
            <a:endParaRPr lang="en-US" sz="1800"/>
          </a:p>
        </p:txBody>
      </p:sp>
      <p:sp>
        <p:nvSpPr>
          <p:cNvPr id="7" name="Rectangle 6"/>
          <p:cNvSpPr/>
          <p:nvPr/>
        </p:nvSpPr>
        <p:spPr>
          <a:xfrm>
            <a:off x="3508375" y="538956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847" name="Rectangle 7"/>
          <p:cNvSpPr>
            <a:spLocks noChangeArrowheads="1"/>
          </p:cNvSpPr>
          <p:nvPr/>
        </p:nvSpPr>
        <p:spPr bwMode="auto">
          <a:xfrm>
            <a:off x="457200" y="746125"/>
            <a:ext cx="5589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WHAT CAN YOU DO?</a:t>
            </a:r>
          </a:p>
        </p:txBody>
      </p:sp>
      <p:sp>
        <p:nvSpPr>
          <p:cNvPr id="9" name="Rectangle 8"/>
          <p:cNvSpPr/>
          <p:nvPr/>
        </p:nvSpPr>
        <p:spPr>
          <a:xfrm>
            <a:off x="3508375" y="2887663"/>
            <a:ext cx="242888"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3508375" y="3725863"/>
            <a:ext cx="242888"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3508375" y="454501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851" name="Rectangle 11"/>
          <p:cNvSpPr>
            <a:spLocks noChangeArrowheads="1"/>
          </p:cNvSpPr>
          <p:nvPr/>
        </p:nvSpPr>
        <p:spPr bwMode="auto">
          <a:xfrm>
            <a:off x="2746375" y="501967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1">
              <a:solidFill>
                <a:srgbClr val="7F7F7F"/>
              </a:solidFill>
              <a:latin typeface="Arial" charset="0"/>
              <a:cs typeface="Arial" charset="0"/>
            </a:endParaRPr>
          </a:p>
        </p:txBody>
      </p:sp>
      <p:pic>
        <p:nvPicPr>
          <p:cNvPr id="35852" name="Picture 2" descr="shutterstock_1597225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313" y="2506663"/>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endParaRPr lang="en-US">
              <a:latin typeface="Calibri" charset="0"/>
            </a:endParaRPr>
          </a:p>
        </p:txBody>
      </p:sp>
      <p:sp>
        <p:nvSpPr>
          <p:cNvPr id="36866" name="Content Placeholder 2"/>
          <p:cNvSpPr>
            <a:spLocks noGrp="1"/>
          </p:cNvSpPr>
          <p:nvPr>
            <p:ph idx="1"/>
          </p:nvPr>
        </p:nvSpPr>
        <p:spPr/>
        <p:txBody>
          <a:bodyPr/>
          <a:lstStyle/>
          <a:p>
            <a:endParaRPr lang="en-US">
              <a:latin typeface="Calibri" charset="0"/>
            </a:endParaRPr>
          </a:p>
        </p:txBody>
      </p:sp>
      <p:pic>
        <p:nvPicPr>
          <p:cNvPr id="36867"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4"/>
          <p:cNvSpPr>
            <a:spLocks noChangeArrowheads="1"/>
          </p:cNvSpPr>
          <p:nvPr/>
        </p:nvSpPr>
        <p:spPr bwMode="auto">
          <a:xfrm>
            <a:off x="457200" y="746125"/>
            <a:ext cx="5589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WRITING</a:t>
            </a:r>
          </a:p>
        </p:txBody>
      </p:sp>
      <p:pic>
        <p:nvPicPr>
          <p:cNvPr id="36869" name="Picture 25" descr="24-m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388" y="2173288"/>
            <a:ext cx="20574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26" descr="24-mai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300" y="2173288"/>
            <a:ext cx="20574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35" descr="24-mai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7388" y="3959225"/>
            <a:ext cx="20574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34" descr="24-main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6300" y="3959225"/>
            <a:ext cx="20574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Rectangle 21"/>
          <p:cNvSpPr>
            <a:spLocks/>
          </p:cNvSpPr>
          <p:nvPr/>
        </p:nvSpPr>
        <p:spPr bwMode="auto">
          <a:xfrm>
            <a:off x="1957388" y="1833563"/>
            <a:ext cx="2057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a:r>
              <a:rPr lang="en-US">
                <a:solidFill>
                  <a:srgbClr val="7F7F7F"/>
                </a:solidFill>
                <a:latin typeface="Arial" charset="0"/>
                <a:sym typeface="Arial Bold" charset="0"/>
              </a:rPr>
              <a:t>Making Marks</a:t>
            </a:r>
          </a:p>
        </p:txBody>
      </p:sp>
      <p:sp>
        <p:nvSpPr>
          <p:cNvPr id="36874" name="Rectangle 10"/>
          <p:cNvSpPr>
            <a:spLocks noChangeArrowheads="1"/>
          </p:cNvSpPr>
          <p:nvPr/>
        </p:nvSpPr>
        <p:spPr bwMode="auto">
          <a:xfrm>
            <a:off x="4686300" y="1804988"/>
            <a:ext cx="205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solidFill>
                  <a:srgbClr val="7F7F7F"/>
                </a:solidFill>
                <a:latin typeface="Arial" charset="0"/>
                <a:cs typeface="Arial" charset="0"/>
                <a:sym typeface="Arial Bold" charset="0"/>
              </a:rPr>
              <a:t>Drawing &amp; Writing</a:t>
            </a:r>
          </a:p>
        </p:txBody>
      </p:sp>
      <p:sp>
        <p:nvSpPr>
          <p:cNvPr id="36875" name="Rectangle 21"/>
          <p:cNvSpPr>
            <a:spLocks/>
          </p:cNvSpPr>
          <p:nvPr/>
        </p:nvSpPr>
        <p:spPr bwMode="auto">
          <a:xfrm>
            <a:off x="1957388" y="5497513"/>
            <a:ext cx="20574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a:r>
              <a:rPr lang="en-US">
                <a:solidFill>
                  <a:srgbClr val="7F7F7F"/>
                </a:solidFill>
                <a:latin typeface="Arial" charset="0"/>
                <a:sym typeface="Arial Bold" charset="0"/>
              </a:rPr>
              <a:t>Name Writing</a:t>
            </a:r>
          </a:p>
        </p:txBody>
      </p:sp>
      <p:sp>
        <p:nvSpPr>
          <p:cNvPr id="36876" name="Rectangle 21"/>
          <p:cNvSpPr>
            <a:spLocks/>
          </p:cNvSpPr>
          <p:nvPr/>
        </p:nvSpPr>
        <p:spPr bwMode="auto">
          <a:xfrm>
            <a:off x="4686300" y="5497513"/>
            <a:ext cx="20574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a:r>
              <a:rPr lang="en-US">
                <a:solidFill>
                  <a:srgbClr val="7F7F7F"/>
                </a:solidFill>
                <a:latin typeface="Arial" charset="0"/>
                <a:sym typeface="Arial Bold" charset="0"/>
              </a:rPr>
              <a:t>Word Writing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endParaRPr lang="en-US">
              <a:latin typeface="Calibri" charset="0"/>
            </a:endParaRPr>
          </a:p>
        </p:txBody>
      </p:sp>
      <p:pic>
        <p:nvPicPr>
          <p:cNvPr id="38914" name="Content Placeholder 1" descr="shutterstock_424196938.eps"/>
          <p:cNvPicPr>
            <a:picLocks noGrp="1" noChangeAspect="1"/>
          </p:cNvPicPr>
          <p:nvPr>
            <p:ph idx="1"/>
          </p:nvPr>
        </p:nvPicPr>
        <p:blipFill>
          <a:blip r:embed="rId3">
            <a:extLst>
              <a:ext uri="{28A0092B-C50C-407E-A947-70E740481C1C}">
                <a14:useLocalDpi xmlns:a14="http://schemas.microsoft.com/office/drawing/2010/main" val="0"/>
              </a:ext>
            </a:extLst>
          </a:blip>
          <a:srcRect t="22502" b="22502"/>
          <a:stretch>
            <a:fillRect/>
          </a:stretch>
        </p:blipFill>
        <p:spPr/>
      </p:pic>
      <p:pic>
        <p:nvPicPr>
          <p:cNvPr id="38915" name="Picture 3" descr="PPTslide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4"/>
          <p:cNvSpPr>
            <a:spLocks noChangeArrowheads="1"/>
          </p:cNvSpPr>
          <p:nvPr/>
        </p:nvSpPr>
        <p:spPr bwMode="auto">
          <a:xfrm>
            <a:off x="547688" y="820738"/>
            <a:ext cx="2287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bg1"/>
                </a:solidFill>
                <a:latin typeface="Arial" charset="0"/>
                <a:cs typeface="Arial" charset="0"/>
              </a:rPr>
              <a:t>VOCABULARY</a:t>
            </a:r>
          </a:p>
        </p:txBody>
      </p:sp>
      <p:sp>
        <p:nvSpPr>
          <p:cNvPr id="38917" name="Rectangle 5"/>
          <p:cNvSpPr>
            <a:spLocks noChangeArrowheads="1"/>
          </p:cNvSpPr>
          <p:nvPr/>
        </p:nvSpPr>
        <p:spPr bwMode="auto">
          <a:xfrm>
            <a:off x="254000" y="3422650"/>
            <a:ext cx="37449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a:solidFill>
                  <a:srgbClr val="7F7F7F"/>
                </a:solidFill>
                <a:latin typeface="Arial" charset="0"/>
                <a:cs typeface="Arial" charset="0"/>
              </a:rPr>
              <a:t>I KNOW WORDS</a:t>
            </a:r>
          </a:p>
        </p:txBody>
      </p:sp>
      <p:pic>
        <p:nvPicPr>
          <p:cNvPr id="38918" name="Picture 3" descr="shutterstock_45381120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5388" y="2044700"/>
            <a:ext cx="4951412"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endParaRPr lang="en-US">
              <a:latin typeface="Calibri" charset="0"/>
            </a:endParaRPr>
          </a:p>
        </p:txBody>
      </p:sp>
      <p:pic>
        <p:nvPicPr>
          <p:cNvPr id="15362"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t="12682" b="12682"/>
          <a:stretch>
            <a:fillRect/>
          </a:stretch>
        </p:blipFill>
        <p:spPr/>
      </p:pic>
      <p:pic>
        <p:nvPicPr>
          <p:cNvPr id="15363" name="Picture 5" descr="PPTslid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8"/>
          <p:cNvSpPr txBox="1">
            <a:spLocks noChangeArrowheads="1"/>
          </p:cNvSpPr>
          <p:nvPr/>
        </p:nvSpPr>
        <p:spPr bwMode="auto">
          <a:xfrm>
            <a:off x="5546725" y="2763838"/>
            <a:ext cx="3360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solidFill>
                  <a:srgbClr val="0E4294"/>
                </a:solidFill>
                <a:latin typeface="TradeGothic CondEighteen" charset="0"/>
                <a:cs typeface="TradeGothic CondEighteen" charset="0"/>
              </a:rPr>
              <a:t>Pre-Test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endParaRPr lang="en-US">
              <a:latin typeface="Calibri" charset="0"/>
            </a:endParaRPr>
          </a:p>
        </p:txBody>
      </p:sp>
      <p:sp>
        <p:nvSpPr>
          <p:cNvPr id="40962" name="Content Placeholder 2"/>
          <p:cNvSpPr>
            <a:spLocks noGrp="1"/>
          </p:cNvSpPr>
          <p:nvPr>
            <p:ph idx="1"/>
          </p:nvPr>
        </p:nvSpPr>
        <p:spPr/>
        <p:txBody>
          <a:bodyPr/>
          <a:lstStyle/>
          <a:p>
            <a:endParaRPr lang="en-US">
              <a:latin typeface="Calibri" charset="0"/>
            </a:endParaRPr>
          </a:p>
        </p:txBody>
      </p:sp>
      <p:pic>
        <p:nvPicPr>
          <p:cNvPr id="40963" name="Picture 3" descr="PPTslid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47888" y="208280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965" name="TextBox 5"/>
          <p:cNvSpPr txBox="1">
            <a:spLocks noChangeArrowheads="1"/>
          </p:cNvSpPr>
          <p:nvPr/>
        </p:nvSpPr>
        <p:spPr bwMode="auto">
          <a:xfrm>
            <a:off x="2595563" y="2024063"/>
            <a:ext cx="49403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7F7F7F"/>
                </a:solidFill>
                <a:latin typeface="Arial" charset="0"/>
                <a:cs typeface="Arial" charset="0"/>
              </a:rPr>
              <a:t>Use many words and a variety of words.</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Talk and read with your child:</a:t>
            </a:r>
          </a:p>
          <a:p>
            <a:pPr eaLnBrk="1" hangingPunct="1">
              <a:buFont typeface="Wingdings" charset="0"/>
              <a:buNone/>
            </a:pPr>
            <a:r>
              <a:rPr lang="en-US" sz="1800">
                <a:solidFill>
                  <a:srgbClr val="7F7F7F"/>
                </a:solidFill>
                <a:latin typeface="Arial" charset="0"/>
                <a:cs typeface="Arial" charset="0"/>
              </a:rPr>
              <a:t> </a:t>
            </a:r>
            <a:r>
              <a:rPr lang="en-US" sz="1800">
                <a:solidFill>
                  <a:srgbClr val="000090"/>
                </a:solidFill>
                <a:latin typeface="Arial" charset="0"/>
                <a:cs typeface="Arial" charset="0"/>
              </a:rPr>
              <a:t>“Baby, baby what do you see?” </a:t>
            </a:r>
          </a:p>
          <a:p>
            <a:pPr eaLnBrk="1" hangingPunct="1">
              <a:buFont typeface="Wingdings" charset="0"/>
              <a:buNone/>
            </a:pPr>
            <a:endParaRPr lang="en-US" sz="1800">
              <a:solidFill>
                <a:srgbClr val="000090"/>
              </a:solidFill>
              <a:latin typeface="Arial" charset="0"/>
              <a:cs typeface="Arial" charset="0"/>
            </a:endParaRPr>
          </a:p>
          <a:p>
            <a:pPr eaLnBrk="1" hangingPunct="1"/>
            <a:r>
              <a:rPr lang="en-US" sz="1800">
                <a:solidFill>
                  <a:srgbClr val="7F7F7F"/>
                </a:solidFill>
                <a:latin typeface="Arial" charset="0"/>
                <a:cs typeface="Arial" charset="0"/>
              </a:rPr>
              <a:t>Explore the feelings/emotions in words:   </a:t>
            </a:r>
          </a:p>
          <a:p>
            <a:pPr eaLnBrk="1" hangingPunct="1"/>
            <a:r>
              <a:rPr lang="en-US" sz="1800">
                <a:solidFill>
                  <a:srgbClr val="000090"/>
                </a:solidFill>
                <a:latin typeface="Arial" charset="0"/>
                <a:cs typeface="Arial" charset="0"/>
              </a:rPr>
              <a:t>“Hurt.” </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Pause in your reading to explain unfamiliar words.</a:t>
            </a:r>
          </a:p>
          <a:p>
            <a:pPr eaLnBrk="1" hangingPunct="1"/>
            <a:endParaRPr lang="en-US" sz="1800">
              <a:solidFill>
                <a:srgbClr val="7F7F7F"/>
              </a:solidFill>
              <a:latin typeface="Arial" charset="0"/>
              <a:cs typeface="Arial" charset="0"/>
            </a:endParaRPr>
          </a:p>
        </p:txBody>
      </p:sp>
      <p:sp>
        <p:nvSpPr>
          <p:cNvPr id="40966" name="Rectangle 7"/>
          <p:cNvSpPr>
            <a:spLocks noChangeArrowheads="1"/>
          </p:cNvSpPr>
          <p:nvPr/>
        </p:nvSpPr>
        <p:spPr bwMode="auto">
          <a:xfrm>
            <a:off x="457200" y="838200"/>
            <a:ext cx="5589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WHAT CAN YOU DO?</a:t>
            </a:r>
          </a:p>
        </p:txBody>
      </p:sp>
      <p:sp>
        <p:nvSpPr>
          <p:cNvPr id="9" name="Rectangle 8"/>
          <p:cNvSpPr/>
          <p:nvPr/>
        </p:nvSpPr>
        <p:spPr>
          <a:xfrm>
            <a:off x="2147888" y="2644775"/>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147888" y="343535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2179638" y="4302125"/>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970" name="Rectangle 11"/>
          <p:cNvSpPr>
            <a:spLocks noChangeArrowheads="1"/>
          </p:cNvSpPr>
          <p:nvPr/>
        </p:nvSpPr>
        <p:spPr bwMode="auto">
          <a:xfrm>
            <a:off x="2746375" y="501967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1">
              <a:solidFill>
                <a:srgbClr val="7F7F7F"/>
              </a:solidFill>
              <a:latin typeface="Arial" charset="0"/>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endParaRPr lang="en-US">
              <a:latin typeface="Calibri" charset="0"/>
            </a:endParaRPr>
          </a:p>
        </p:txBody>
      </p:sp>
      <p:pic>
        <p:nvPicPr>
          <p:cNvPr id="41986" name="Content Placeholder 1" descr="shutterstock_368415098.jpg"/>
          <p:cNvPicPr>
            <a:picLocks noGrp="1" noChangeAspect="1"/>
          </p:cNvPicPr>
          <p:nvPr>
            <p:ph idx="1"/>
          </p:nvPr>
        </p:nvPicPr>
        <p:blipFill>
          <a:blip r:embed="rId3">
            <a:extLst>
              <a:ext uri="{28A0092B-C50C-407E-A947-70E740481C1C}">
                <a14:useLocalDpi xmlns:a14="http://schemas.microsoft.com/office/drawing/2010/main" val="0"/>
              </a:ext>
            </a:extLst>
          </a:blip>
          <a:srcRect t="8774" b="8774"/>
          <a:stretch>
            <a:fillRect/>
          </a:stretch>
        </p:blipFill>
        <p:spPr/>
      </p:pic>
      <p:pic>
        <p:nvPicPr>
          <p:cNvPr id="41987" name="Picture 3" descr="PPTslide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4"/>
          <p:cNvSpPr>
            <a:spLocks noChangeArrowheads="1"/>
          </p:cNvSpPr>
          <p:nvPr/>
        </p:nvSpPr>
        <p:spPr bwMode="auto">
          <a:xfrm>
            <a:off x="547688" y="820738"/>
            <a:ext cx="3052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bg1"/>
                </a:solidFill>
                <a:latin typeface="Arial" charset="0"/>
                <a:cs typeface="Arial" charset="0"/>
              </a:rPr>
              <a:t>NARRATIVE SKILLS</a:t>
            </a:r>
          </a:p>
        </p:txBody>
      </p:sp>
      <p:sp>
        <p:nvSpPr>
          <p:cNvPr id="41989" name="Rectangle 5"/>
          <p:cNvSpPr>
            <a:spLocks noChangeArrowheads="1"/>
          </p:cNvSpPr>
          <p:nvPr/>
        </p:nvSpPr>
        <p:spPr bwMode="auto">
          <a:xfrm>
            <a:off x="244475" y="1773238"/>
            <a:ext cx="86693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a:solidFill>
                  <a:srgbClr val="7F7F7F"/>
                </a:solidFill>
                <a:latin typeface="Arial" charset="0"/>
                <a:cs typeface="Arial" charset="0"/>
              </a:rPr>
              <a:t>I CAN TELL A STORY</a:t>
            </a:r>
          </a:p>
        </p:txBody>
      </p:sp>
      <p:pic>
        <p:nvPicPr>
          <p:cNvPr id="41990" name="Picture 2" descr="shutterstock_36841509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2403475"/>
            <a:ext cx="53340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endParaRPr lang="en-US">
              <a:latin typeface="Calibri" charset="0"/>
            </a:endParaRPr>
          </a:p>
        </p:txBody>
      </p:sp>
      <p:sp>
        <p:nvSpPr>
          <p:cNvPr id="44034" name="Content Placeholder 2"/>
          <p:cNvSpPr>
            <a:spLocks noGrp="1"/>
          </p:cNvSpPr>
          <p:nvPr>
            <p:ph idx="1"/>
          </p:nvPr>
        </p:nvSpPr>
        <p:spPr/>
        <p:txBody>
          <a:bodyPr/>
          <a:lstStyle/>
          <a:p>
            <a:endParaRPr lang="en-US">
              <a:latin typeface="Calibri" charset="0"/>
            </a:endParaRPr>
          </a:p>
        </p:txBody>
      </p:sp>
      <p:pic>
        <p:nvPicPr>
          <p:cNvPr id="44035" name="Picture 3" descr="PPTslid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79638" y="2082800"/>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037" name="TextBox 5"/>
          <p:cNvSpPr txBox="1">
            <a:spLocks noChangeArrowheads="1"/>
          </p:cNvSpPr>
          <p:nvPr/>
        </p:nvSpPr>
        <p:spPr bwMode="auto">
          <a:xfrm>
            <a:off x="2595563" y="2024063"/>
            <a:ext cx="49403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7F7F7F"/>
                </a:solidFill>
                <a:latin typeface="Arial" charset="0"/>
                <a:cs typeface="Arial" charset="0"/>
              </a:rPr>
              <a:t>Name things and add description.</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Listen as children try to talk.  </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Tell children stories.</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Narrate your life and theirs.</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Label things and talk about them.</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Encourage interaction.</a:t>
            </a:r>
          </a:p>
        </p:txBody>
      </p:sp>
      <p:sp>
        <p:nvSpPr>
          <p:cNvPr id="7" name="Rectangle 6"/>
          <p:cNvSpPr/>
          <p:nvPr/>
        </p:nvSpPr>
        <p:spPr>
          <a:xfrm>
            <a:off x="2179638" y="4294188"/>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039" name="Rectangle 7"/>
          <p:cNvSpPr>
            <a:spLocks noChangeArrowheads="1"/>
          </p:cNvSpPr>
          <p:nvPr/>
        </p:nvSpPr>
        <p:spPr bwMode="auto">
          <a:xfrm>
            <a:off x="457200" y="746125"/>
            <a:ext cx="5589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WHAT CAN YOU DO?</a:t>
            </a:r>
          </a:p>
        </p:txBody>
      </p:sp>
      <p:sp>
        <p:nvSpPr>
          <p:cNvPr id="9" name="Rectangle 8"/>
          <p:cNvSpPr/>
          <p:nvPr/>
        </p:nvSpPr>
        <p:spPr>
          <a:xfrm>
            <a:off x="2179638" y="2644775"/>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179638" y="3201988"/>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2179638" y="3741738"/>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043" name="Rectangle 11"/>
          <p:cNvSpPr>
            <a:spLocks noChangeArrowheads="1"/>
          </p:cNvSpPr>
          <p:nvPr/>
        </p:nvSpPr>
        <p:spPr bwMode="auto">
          <a:xfrm>
            <a:off x="2746375" y="501967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1">
              <a:solidFill>
                <a:srgbClr val="7F7F7F"/>
              </a:solidFill>
              <a:latin typeface="Arial" charset="0"/>
              <a:cs typeface="Arial" charset="0"/>
            </a:endParaRPr>
          </a:p>
        </p:txBody>
      </p:sp>
      <p:sp>
        <p:nvSpPr>
          <p:cNvPr id="13" name="Rectangle 12"/>
          <p:cNvSpPr/>
          <p:nvPr/>
        </p:nvSpPr>
        <p:spPr>
          <a:xfrm>
            <a:off x="2179638" y="4776788"/>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endParaRPr lang="en-US">
              <a:latin typeface="Calibri" charset="0"/>
            </a:endParaRPr>
          </a:p>
        </p:txBody>
      </p:sp>
      <p:pic>
        <p:nvPicPr>
          <p:cNvPr id="45058" name="Content Placeholder 1" descr="shutterstock_334469780.eps"/>
          <p:cNvPicPr>
            <a:picLocks noGrp="1" noChangeAspect="1"/>
          </p:cNvPicPr>
          <p:nvPr>
            <p:ph idx="1"/>
          </p:nvPr>
        </p:nvPicPr>
        <p:blipFill>
          <a:blip r:embed="rId3">
            <a:extLst>
              <a:ext uri="{28A0092B-C50C-407E-A947-70E740481C1C}">
                <a14:useLocalDpi xmlns:a14="http://schemas.microsoft.com/office/drawing/2010/main" val="0"/>
              </a:ext>
            </a:extLst>
          </a:blip>
          <a:srcRect t="22502" b="22502"/>
          <a:stretch>
            <a:fillRect/>
          </a:stretch>
        </p:blipFill>
        <p:spPr/>
      </p:pic>
      <p:pic>
        <p:nvPicPr>
          <p:cNvPr id="45059" name="Picture 3" descr="PPTslide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4"/>
          <p:cNvSpPr>
            <a:spLocks noChangeArrowheads="1"/>
          </p:cNvSpPr>
          <p:nvPr/>
        </p:nvSpPr>
        <p:spPr bwMode="auto">
          <a:xfrm>
            <a:off x="547688" y="820738"/>
            <a:ext cx="3451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bg1"/>
                </a:solidFill>
                <a:latin typeface="Arial" charset="0"/>
                <a:cs typeface="Arial" charset="0"/>
              </a:rPr>
              <a:t>LETTER KNOWLEDGE</a:t>
            </a:r>
          </a:p>
        </p:txBody>
      </p:sp>
      <p:sp>
        <p:nvSpPr>
          <p:cNvPr id="45061" name="Rectangle 5"/>
          <p:cNvSpPr>
            <a:spLocks noChangeArrowheads="1"/>
          </p:cNvSpPr>
          <p:nvPr/>
        </p:nvSpPr>
        <p:spPr bwMode="auto">
          <a:xfrm>
            <a:off x="5067300" y="3263900"/>
            <a:ext cx="38465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a:solidFill>
                  <a:srgbClr val="7F7F7F"/>
                </a:solidFill>
                <a:latin typeface="Arial" charset="0"/>
                <a:cs typeface="Arial" charset="0"/>
              </a:rPr>
              <a:t>I KNOW LETTERS</a:t>
            </a:r>
          </a:p>
        </p:txBody>
      </p:sp>
      <p:pic>
        <p:nvPicPr>
          <p:cNvPr id="45062" name="Picture 2" descr="shutterstock_334469780.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73238"/>
            <a:ext cx="46101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endParaRPr lang="en-US">
              <a:latin typeface="Calibri" charset="0"/>
            </a:endParaRPr>
          </a:p>
        </p:txBody>
      </p:sp>
      <p:sp>
        <p:nvSpPr>
          <p:cNvPr id="47106" name="Content Placeholder 2"/>
          <p:cNvSpPr>
            <a:spLocks noGrp="1"/>
          </p:cNvSpPr>
          <p:nvPr>
            <p:ph idx="1"/>
          </p:nvPr>
        </p:nvSpPr>
        <p:spPr/>
        <p:txBody>
          <a:bodyPr/>
          <a:lstStyle/>
          <a:p>
            <a:endParaRPr lang="en-US">
              <a:latin typeface="Calibri" charset="0"/>
            </a:endParaRPr>
          </a:p>
        </p:txBody>
      </p:sp>
      <p:pic>
        <p:nvPicPr>
          <p:cNvPr id="47107"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4"/>
          <p:cNvSpPr>
            <a:spLocks noChangeArrowheads="1"/>
          </p:cNvSpPr>
          <p:nvPr/>
        </p:nvSpPr>
        <p:spPr bwMode="auto">
          <a:xfrm>
            <a:off x="547688" y="704850"/>
            <a:ext cx="51863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bg1"/>
                </a:solidFill>
                <a:latin typeface="Arial" charset="0"/>
                <a:cs typeface="Arial" charset="0"/>
              </a:rPr>
              <a:t>ALPHABET BOOKS, WORDS THAT </a:t>
            </a:r>
          </a:p>
          <a:p>
            <a:r>
              <a:rPr lang="en-US" sz="2400">
                <a:solidFill>
                  <a:schemeClr val="bg1"/>
                </a:solidFill>
                <a:latin typeface="Arial" charset="0"/>
                <a:cs typeface="Arial" charset="0"/>
              </a:rPr>
              <a:t>START WITH THE LETTER…</a:t>
            </a:r>
          </a:p>
        </p:txBody>
      </p:sp>
      <p:sp>
        <p:nvSpPr>
          <p:cNvPr id="7" name="Rectangle 6"/>
          <p:cNvSpPr/>
          <p:nvPr/>
        </p:nvSpPr>
        <p:spPr>
          <a:xfrm>
            <a:off x="2179638" y="2082800"/>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110" name="TextBox 7"/>
          <p:cNvSpPr txBox="1">
            <a:spLocks noChangeArrowheads="1"/>
          </p:cNvSpPr>
          <p:nvPr/>
        </p:nvSpPr>
        <p:spPr bwMode="auto">
          <a:xfrm>
            <a:off x="2595563" y="2024063"/>
            <a:ext cx="49403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 typeface="Wingdings" charset="0"/>
              <a:buNone/>
            </a:pPr>
            <a:r>
              <a:rPr lang="en-US" sz="1800" i="1">
                <a:solidFill>
                  <a:srgbClr val="7F7F7F"/>
                </a:solidFill>
                <a:latin typeface="Arial" charset="0"/>
                <a:cs typeface="Arial" charset="0"/>
              </a:rPr>
              <a:t>The Z Was Zapped</a:t>
            </a:r>
            <a:r>
              <a:rPr lang="en-US" sz="1800">
                <a:solidFill>
                  <a:srgbClr val="7F7F7F"/>
                </a:solidFill>
                <a:latin typeface="Arial" charset="0"/>
                <a:cs typeface="Arial" charset="0"/>
              </a:rPr>
              <a:t> by Chris Van Allsburg</a:t>
            </a:r>
          </a:p>
          <a:p>
            <a:pPr eaLnBrk="1" hangingPunct="1">
              <a:buFont typeface="Wingdings" charset="0"/>
              <a:buNone/>
            </a:pPr>
            <a:endParaRPr lang="en-US" sz="1800">
              <a:solidFill>
                <a:srgbClr val="7F7F7F"/>
              </a:solidFill>
              <a:latin typeface="Arial" charset="0"/>
              <a:cs typeface="Arial" charset="0"/>
            </a:endParaRPr>
          </a:p>
          <a:p>
            <a:pPr eaLnBrk="1" hangingPunct="1">
              <a:buFont typeface="Wingdings" charset="0"/>
              <a:buNone/>
            </a:pPr>
            <a:r>
              <a:rPr lang="en-US" sz="1800" i="1">
                <a:solidFill>
                  <a:srgbClr val="7F7F7F"/>
                </a:solidFill>
                <a:latin typeface="Arial" charset="0"/>
                <a:cs typeface="Arial" charset="0"/>
              </a:rPr>
              <a:t>Absolutely Awful Alphabet</a:t>
            </a:r>
            <a:r>
              <a:rPr lang="en-US" sz="1800">
                <a:solidFill>
                  <a:srgbClr val="7F7F7F"/>
                </a:solidFill>
                <a:latin typeface="Arial" charset="0"/>
                <a:cs typeface="Arial" charset="0"/>
              </a:rPr>
              <a:t> by Mordicai Gerstein</a:t>
            </a:r>
          </a:p>
          <a:p>
            <a:pPr eaLnBrk="1" hangingPunct="1">
              <a:buFont typeface="Wingdings" charset="0"/>
              <a:buNone/>
            </a:pPr>
            <a:endParaRPr lang="en-US" sz="1800">
              <a:solidFill>
                <a:srgbClr val="7F7F7F"/>
              </a:solidFill>
              <a:latin typeface="Arial" charset="0"/>
              <a:cs typeface="Arial" charset="0"/>
            </a:endParaRPr>
          </a:p>
          <a:p>
            <a:pPr eaLnBrk="1" hangingPunct="1">
              <a:buFont typeface="Wingdings" charset="0"/>
              <a:buNone/>
            </a:pPr>
            <a:r>
              <a:rPr lang="en-US" sz="1800" i="1">
                <a:solidFill>
                  <a:srgbClr val="7F7F7F"/>
                </a:solidFill>
                <a:latin typeface="Arial" charset="0"/>
                <a:cs typeface="Arial" charset="0"/>
              </a:rPr>
              <a:t>Bad Kitty by Nick Bruel</a:t>
            </a:r>
            <a:endParaRPr lang="en-US" sz="1800">
              <a:solidFill>
                <a:srgbClr val="7F7F7F"/>
              </a:solidFill>
              <a:latin typeface="Arial" charset="0"/>
              <a:cs typeface="Arial" charset="0"/>
            </a:endParaRPr>
          </a:p>
          <a:p>
            <a:pPr eaLnBrk="1" hangingPunct="1"/>
            <a:endParaRPr lang="en-US" sz="1800">
              <a:solidFill>
                <a:srgbClr val="7F7F7F"/>
              </a:solidFill>
              <a:latin typeface="Arial" charset="0"/>
              <a:cs typeface="Arial" charset="0"/>
            </a:endParaRPr>
          </a:p>
        </p:txBody>
      </p:sp>
      <p:sp>
        <p:nvSpPr>
          <p:cNvPr id="9" name="Rectangle 8"/>
          <p:cNvSpPr/>
          <p:nvPr/>
        </p:nvSpPr>
        <p:spPr>
          <a:xfrm>
            <a:off x="2179638" y="2644775"/>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179638" y="3444875"/>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endParaRPr lang="en-US">
              <a:latin typeface="Calibri" charset="0"/>
            </a:endParaRPr>
          </a:p>
        </p:txBody>
      </p:sp>
      <p:sp>
        <p:nvSpPr>
          <p:cNvPr id="49154" name="Content Placeholder 2"/>
          <p:cNvSpPr>
            <a:spLocks noGrp="1"/>
          </p:cNvSpPr>
          <p:nvPr>
            <p:ph idx="1"/>
          </p:nvPr>
        </p:nvSpPr>
        <p:spPr/>
        <p:txBody>
          <a:bodyPr/>
          <a:lstStyle/>
          <a:p>
            <a:endParaRPr lang="en-US">
              <a:latin typeface="Calibri" charset="0"/>
            </a:endParaRPr>
          </a:p>
        </p:txBody>
      </p:sp>
      <p:pic>
        <p:nvPicPr>
          <p:cNvPr id="49155" name="Picture 3" descr="PPTslid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5"/>
          <p:cNvSpPr txBox="1">
            <a:spLocks noChangeArrowheads="1"/>
          </p:cNvSpPr>
          <p:nvPr/>
        </p:nvSpPr>
        <p:spPr bwMode="auto">
          <a:xfrm>
            <a:off x="2595563" y="2024063"/>
            <a:ext cx="4940300" cy="433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1800" b="1">
                <a:solidFill>
                  <a:srgbClr val="7F7F7F"/>
                </a:solidFill>
                <a:latin typeface="Arial" charset="0"/>
                <a:cs typeface="Arial" charset="0"/>
              </a:rPr>
              <a:t>Age Birth - 1</a:t>
            </a:r>
          </a:p>
          <a:p>
            <a:pPr eaLnBrk="1" hangingPunct="1">
              <a:lnSpc>
                <a:spcPct val="90000"/>
              </a:lnSpc>
            </a:pPr>
            <a:endParaRPr lang="en-US" sz="1800" b="1">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Show babies how things are alike and different. </a:t>
            </a:r>
          </a:p>
          <a:p>
            <a:pPr eaLnBrk="1" hangingPunct="1">
              <a:lnSpc>
                <a:spcPct val="90000"/>
              </a:lnSpc>
            </a:pPr>
            <a:r>
              <a:rPr lang="en-US" sz="1800">
                <a:solidFill>
                  <a:srgbClr val="000090"/>
                </a:solidFill>
                <a:latin typeface="Arial" charset="0"/>
                <a:cs typeface="Arial" charset="0"/>
              </a:rPr>
              <a:t>“Blue bird, yellow, red, green.”</a:t>
            </a:r>
          </a:p>
          <a:p>
            <a:pPr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Feel and talk about shapes.</a:t>
            </a:r>
          </a:p>
          <a:p>
            <a:pPr lvl="1"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b="1">
                <a:solidFill>
                  <a:srgbClr val="7F7F7F"/>
                </a:solidFill>
                <a:latin typeface="Arial" charset="0"/>
                <a:cs typeface="Arial" charset="0"/>
              </a:rPr>
              <a:t>Ages 2 - 3</a:t>
            </a:r>
          </a:p>
          <a:p>
            <a:pPr eaLnBrk="1" hangingPunct="1">
              <a:lnSpc>
                <a:spcPct val="90000"/>
              </a:lnSpc>
            </a:pPr>
            <a:endParaRPr lang="en-US" sz="1800" b="1">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Use alphabet books! </a:t>
            </a:r>
          </a:p>
          <a:p>
            <a:pPr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Important words to a child! </a:t>
            </a:r>
          </a:p>
          <a:p>
            <a:pPr eaLnBrk="1" hangingPunct="1">
              <a:lnSpc>
                <a:spcPct val="90000"/>
              </a:lnSpc>
            </a:pPr>
            <a:r>
              <a:rPr lang="en-US" sz="1800">
                <a:solidFill>
                  <a:srgbClr val="000090"/>
                </a:solidFill>
                <a:latin typeface="Arial" charset="0"/>
                <a:cs typeface="Arial" charset="0"/>
              </a:rPr>
              <a:t>(“My name is…”)</a:t>
            </a:r>
          </a:p>
          <a:p>
            <a:pPr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Play toy letters: magnet letters, foam letters.</a:t>
            </a:r>
          </a:p>
          <a:p>
            <a:pPr lvl="1" eaLnBrk="1" hangingPunct="1">
              <a:lnSpc>
                <a:spcPct val="90000"/>
              </a:lnSpc>
            </a:pPr>
            <a:r>
              <a:rPr lang="en-US" sz="1800">
                <a:solidFill>
                  <a:srgbClr val="7F7F7F"/>
                </a:solidFill>
                <a:latin typeface="Arial" charset="0"/>
                <a:cs typeface="Arial" charset="0"/>
              </a:rPr>
              <a:t>   		</a:t>
            </a:r>
          </a:p>
        </p:txBody>
      </p:sp>
      <p:sp>
        <p:nvSpPr>
          <p:cNvPr id="7" name="Rectangle 6"/>
          <p:cNvSpPr/>
          <p:nvPr/>
        </p:nvSpPr>
        <p:spPr>
          <a:xfrm>
            <a:off x="2179638" y="505936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158" name="Rectangle 7"/>
          <p:cNvSpPr>
            <a:spLocks noChangeArrowheads="1"/>
          </p:cNvSpPr>
          <p:nvPr/>
        </p:nvSpPr>
        <p:spPr bwMode="auto">
          <a:xfrm>
            <a:off x="457200" y="746125"/>
            <a:ext cx="5589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WHAT CAN YOU DO?</a:t>
            </a:r>
          </a:p>
        </p:txBody>
      </p:sp>
      <p:sp>
        <p:nvSpPr>
          <p:cNvPr id="9" name="Rectangle 8"/>
          <p:cNvSpPr/>
          <p:nvPr/>
        </p:nvSpPr>
        <p:spPr>
          <a:xfrm>
            <a:off x="2179638" y="256381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179638" y="3565525"/>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2179638" y="451326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162" name="Rectangle 11"/>
          <p:cNvSpPr>
            <a:spLocks noChangeArrowheads="1"/>
          </p:cNvSpPr>
          <p:nvPr/>
        </p:nvSpPr>
        <p:spPr bwMode="auto">
          <a:xfrm>
            <a:off x="2746375" y="501967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1">
              <a:solidFill>
                <a:srgbClr val="7F7F7F"/>
              </a:solidFill>
              <a:latin typeface="Arial" charset="0"/>
              <a:cs typeface="Arial" charset="0"/>
            </a:endParaRPr>
          </a:p>
        </p:txBody>
      </p:sp>
      <p:sp>
        <p:nvSpPr>
          <p:cNvPr id="13" name="Rectangle 12"/>
          <p:cNvSpPr/>
          <p:nvPr/>
        </p:nvSpPr>
        <p:spPr>
          <a:xfrm>
            <a:off x="2179638" y="577691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endParaRPr lang="en-US">
              <a:latin typeface="Calibri" charset="0"/>
            </a:endParaRPr>
          </a:p>
        </p:txBody>
      </p:sp>
      <p:sp>
        <p:nvSpPr>
          <p:cNvPr id="50178" name="Content Placeholder 2"/>
          <p:cNvSpPr>
            <a:spLocks noGrp="1"/>
          </p:cNvSpPr>
          <p:nvPr>
            <p:ph idx="1"/>
          </p:nvPr>
        </p:nvSpPr>
        <p:spPr/>
        <p:txBody>
          <a:bodyPr/>
          <a:lstStyle/>
          <a:p>
            <a:endParaRPr lang="en-US">
              <a:latin typeface="Calibri" charset="0"/>
            </a:endParaRPr>
          </a:p>
        </p:txBody>
      </p:sp>
      <p:pic>
        <p:nvPicPr>
          <p:cNvPr id="50179" name="Picture 3" descr="PPTslid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5"/>
          <p:cNvSpPr txBox="1">
            <a:spLocks noChangeArrowheads="1"/>
          </p:cNvSpPr>
          <p:nvPr/>
        </p:nvSpPr>
        <p:spPr bwMode="auto">
          <a:xfrm>
            <a:off x="2595563" y="2024063"/>
            <a:ext cx="494030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1800" b="1">
                <a:solidFill>
                  <a:srgbClr val="7F7F7F"/>
                </a:solidFill>
                <a:latin typeface="Arial" charset="0"/>
                <a:cs typeface="Arial" charset="0"/>
              </a:rPr>
              <a:t>Ages 4 - 5</a:t>
            </a:r>
          </a:p>
          <a:p>
            <a:pPr eaLnBrk="1" hangingPunct="1">
              <a:lnSpc>
                <a:spcPct val="90000"/>
              </a:lnSpc>
            </a:pPr>
            <a:endParaRPr lang="en-US" sz="1800" b="1">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Let children pretend and try to write letters using sand.</a:t>
            </a:r>
          </a:p>
          <a:p>
            <a:pPr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Find letters in the environment.</a:t>
            </a:r>
          </a:p>
          <a:p>
            <a:pPr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Sing songs. </a:t>
            </a:r>
          </a:p>
          <a:p>
            <a:pPr eaLnBrk="1" hangingPunct="1">
              <a:lnSpc>
                <a:spcPct val="90000"/>
              </a:lnSpc>
            </a:pPr>
            <a:r>
              <a:rPr lang="en-US" sz="1800">
                <a:solidFill>
                  <a:srgbClr val="000090"/>
                </a:solidFill>
                <a:latin typeface="Arial" charset="0"/>
                <a:cs typeface="Arial" charset="0"/>
              </a:rPr>
              <a:t>“A, A, A, let’s sing hurray for A.”</a:t>
            </a:r>
          </a:p>
          <a:p>
            <a:pPr eaLnBrk="1" hangingPunct="1">
              <a:lnSpc>
                <a:spcPct val="90000"/>
              </a:lnSpc>
            </a:pPr>
            <a:endParaRPr lang="en-US" sz="1800">
              <a:solidFill>
                <a:srgbClr val="7F7F7F"/>
              </a:solidFill>
              <a:latin typeface="Arial" charset="0"/>
              <a:cs typeface="Arial" charset="0"/>
            </a:endParaRPr>
          </a:p>
          <a:p>
            <a:pPr lvl="1"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		</a:t>
            </a:r>
          </a:p>
        </p:txBody>
      </p:sp>
      <p:sp>
        <p:nvSpPr>
          <p:cNvPr id="50181" name="Rectangle 7"/>
          <p:cNvSpPr>
            <a:spLocks noChangeArrowheads="1"/>
          </p:cNvSpPr>
          <p:nvPr/>
        </p:nvSpPr>
        <p:spPr bwMode="auto">
          <a:xfrm>
            <a:off x="457200" y="746125"/>
            <a:ext cx="5589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WHAT CAN YOU DO?</a:t>
            </a:r>
          </a:p>
        </p:txBody>
      </p:sp>
      <p:sp>
        <p:nvSpPr>
          <p:cNvPr id="9" name="Rectangle 8"/>
          <p:cNvSpPr/>
          <p:nvPr/>
        </p:nvSpPr>
        <p:spPr>
          <a:xfrm>
            <a:off x="2179638" y="2622550"/>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179638" y="3322638"/>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2179638" y="3825875"/>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185" name="Rectangle 11"/>
          <p:cNvSpPr>
            <a:spLocks noChangeArrowheads="1"/>
          </p:cNvSpPr>
          <p:nvPr/>
        </p:nvSpPr>
        <p:spPr bwMode="auto">
          <a:xfrm>
            <a:off x="2746375" y="501967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1">
              <a:solidFill>
                <a:srgbClr val="7F7F7F"/>
              </a:solidFill>
              <a:latin typeface="Arial" charset="0"/>
              <a:cs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endParaRPr lang="en-US">
              <a:latin typeface="Calibri" charset="0"/>
            </a:endParaRPr>
          </a:p>
        </p:txBody>
      </p:sp>
      <p:pic>
        <p:nvPicPr>
          <p:cNvPr id="51202" name="Content Placeholder 1" descr="shutterstock_415126882.jpg"/>
          <p:cNvPicPr>
            <a:picLocks noGrp="1" noChangeAspect="1"/>
          </p:cNvPicPr>
          <p:nvPr>
            <p:ph idx="1"/>
          </p:nvPr>
        </p:nvPicPr>
        <p:blipFill>
          <a:blip r:embed="rId3">
            <a:extLst>
              <a:ext uri="{28A0092B-C50C-407E-A947-70E740481C1C}">
                <a14:useLocalDpi xmlns:a14="http://schemas.microsoft.com/office/drawing/2010/main" val="0"/>
              </a:ext>
            </a:extLst>
          </a:blip>
          <a:srcRect t="8774" b="8774"/>
          <a:stretch>
            <a:fillRect/>
          </a:stretch>
        </p:blipFill>
        <p:spPr/>
      </p:pic>
      <p:pic>
        <p:nvPicPr>
          <p:cNvPr id="51203" name="Picture 3" descr="PPTslide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4"/>
          <p:cNvSpPr>
            <a:spLocks noChangeArrowheads="1"/>
          </p:cNvSpPr>
          <p:nvPr/>
        </p:nvSpPr>
        <p:spPr bwMode="auto">
          <a:xfrm>
            <a:off x="547688" y="820738"/>
            <a:ext cx="464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bg1"/>
                </a:solidFill>
                <a:latin typeface="Arial" charset="0"/>
                <a:cs typeface="Arial" charset="0"/>
              </a:rPr>
              <a:t>PHONOLOGICAL AWARENESS</a:t>
            </a:r>
          </a:p>
        </p:txBody>
      </p:sp>
      <p:sp>
        <p:nvSpPr>
          <p:cNvPr id="51205" name="Rectangle 5"/>
          <p:cNvSpPr>
            <a:spLocks noChangeArrowheads="1"/>
          </p:cNvSpPr>
          <p:nvPr/>
        </p:nvSpPr>
        <p:spPr bwMode="auto">
          <a:xfrm>
            <a:off x="244475" y="1773238"/>
            <a:ext cx="86693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a:solidFill>
                  <a:srgbClr val="7F7F7F"/>
                </a:solidFill>
                <a:latin typeface="Arial" charset="0"/>
                <a:cs typeface="Arial" charset="0"/>
              </a:rPr>
              <a:t>I HEAR SOUNDS</a:t>
            </a:r>
          </a:p>
        </p:txBody>
      </p:sp>
      <p:pic>
        <p:nvPicPr>
          <p:cNvPr id="51206" name="Picture 2" descr="shutterstock_41512688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2238375"/>
            <a:ext cx="582930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endParaRPr lang="en-US">
              <a:latin typeface="Calibri" charset="0"/>
            </a:endParaRPr>
          </a:p>
        </p:txBody>
      </p:sp>
      <p:sp>
        <p:nvSpPr>
          <p:cNvPr id="53250" name="Content Placeholder 2"/>
          <p:cNvSpPr>
            <a:spLocks noGrp="1"/>
          </p:cNvSpPr>
          <p:nvPr>
            <p:ph idx="1"/>
          </p:nvPr>
        </p:nvSpPr>
        <p:spPr/>
        <p:txBody>
          <a:bodyPr/>
          <a:lstStyle/>
          <a:p>
            <a:endParaRPr lang="en-US">
              <a:latin typeface="Calibri" charset="0"/>
            </a:endParaRPr>
          </a:p>
        </p:txBody>
      </p:sp>
      <p:pic>
        <p:nvPicPr>
          <p:cNvPr id="53251" name="Picture 3" descr="PPTslid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Box 5"/>
          <p:cNvSpPr txBox="1">
            <a:spLocks noChangeArrowheads="1"/>
          </p:cNvSpPr>
          <p:nvPr/>
        </p:nvSpPr>
        <p:spPr bwMode="auto">
          <a:xfrm>
            <a:off x="2595563" y="2024063"/>
            <a:ext cx="494030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1800" b="1">
                <a:solidFill>
                  <a:srgbClr val="7F7F7F"/>
                </a:solidFill>
                <a:latin typeface="Arial" charset="0"/>
                <a:cs typeface="Arial" charset="0"/>
              </a:rPr>
              <a:t>Ages 0-3</a:t>
            </a:r>
          </a:p>
          <a:p>
            <a:pPr eaLnBrk="1" hangingPunct="1">
              <a:lnSpc>
                <a:spcPct val="90000"/>
              </a:lnSpc>
            </a:pPr>
            <a:endParaRPr lang="en-US" sz="1800" b="1">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Sing songs that can become familiar </a:t>
            </a:r>
            <a:endParaRPr lang="en-US" sz="1800" b="1">
              <a:solidFill>
                <a:srgbClr val="7F7F7F"/>
              </a:solidFill>
              <a:latin typeface="Arial" charset="0"/>
              <a:cs typeface="Arial" charset="0"/>
            </a:endParaRPr>
          </a:p>
          <a:p>
            <a:pPr eaLnBrk="1" hangingPunct="1">
              <a:lnSpc>
                <a:spcPct val="90000"/>
              </a:lnSpc>
            </a:pPr>
            <a:endParaRPr lang="en-US" sz="1800" b="1">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Share rhyming books. </a:t>
            </a:r>
          </a:p>
          <a:p>
            <a:pPr eaLnBrk="1" hangingPunct="1">
              <a:lnSpc>
                <a:spcPct val="90000"/>
              </a:lnSpc>
            </a:pPr>
            <a:r>
              <a:rPr lang="en-US" sz="1800">
                <a:solidFill>
                  <a:srgbClr val="7F7F7F"/>
                </a:solidFill>
                <a:latin typeface="Arial" charset="0"/>
                <a:cs typeface="Arial" charset="0"/>
              </a:rPr>
              <a:t>(</a:t>
            </a:r>
            <a:r>
              <a:rPr lang="en-US" sz="1800" i="1">
                <a:solidFill>
                  <a:srgbClr val="7F7F7F"/>
                </a:solidFill>
                <a:latin typeface="Arial" charset="0"/>
                <a:cs typeface="Arial" charset="0"/>
              </a:rPr>
              <a:t>Brown Bear, Brown Bear)</a:t>
            </a:r>
          </a:p>
          <a:p>
            <a:pPr lvl="1"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b="1">
                <a:solidFill>
                  <a:srgbClr val="7F7F7F"/>
                </a:solidFill>
                <a:latin typeface="Arial" charset="0"/>
                <a:cs typeface="Arial" charset="0"/>
              </a:rPr>
              <a:t>Ages 4-5</a:t>
            </a:r>
          </a:p>
          <a:p>
            <a:pPr eaLnBrk="1" hangingPunct="1">
              <a:lnSpc>
                <a:spcPct val="90000"/>
              </a:lnSpc>
            </a:pPr>
            <a:endParaRPr lang="en-US" sz="1800" b="1">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Say tongue twisters.</a:t>
            </a:r>
          </a:p>
          <a:p>
            <a:pPr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Read rhyming books.  </a:t>
            </a:r>
          </a:p>
          <a:p>
            <a:pPr eaLnBrk="1" hangingPunct="1">
              <a:lnSpc>
                <a:spcPct val="90000"/>
              </a:lnSpc>
            </a:pPr>
            <a:r>
              <a:rPr lang="en-US" sz="1800">
                <a:solidFill>
                  <a:srgbClr val="7F7F7F"/>
                </a:solidFill>
                <a:latin typeface="Arial" charset="0"/>
                <a:cs typeface="Arial" charset="0"/>
              </a:rPr>
              <a:t>(</a:t>
            </a:r>
            <a:r>
              <a:rPr lang="en-US" sz="1800" i="1">
                <a:solidFill>
                  <a:srgbClr val="7F7F7F"/>
                </a:solidFill>
                <a:latin typeface="Arial" charset="0"/>
                <a:cs typeface="Arial" charset="0"/>
              </a:rPr>
              <a:t>We’re Going on a Bear Hunt)</a:t>
            </a:r>
          </a:p>
          <a:p>
            <a:pPr eaLnBrk="1" hangingPunct="1">
              <a:lnSpc>
                <a:spcPct val="90000"/>
              </a:lnSpc>
            </a:pPr>
            <a:endParaRPr lang="en-US" sz="1800" i="1">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Play word games.</a:t>
            </a:r>
          </a:p>
          <a:p>
            <a:pPr lvl="1" eaLnBrk="1" hangingPunct="1">
              <a:lnSpc>
                <a:spcPct val="90000"/>
              </a:lnSpc>
            </a:pPr>
            <a:r>
              <a:rPr lang="en-US" sz="1800">
                <a:solidFill>
                  <a:srgbClr val="7F7F7F"/>
                </a:solidFill>
                <a:latin typeface="Arial" charset="0"/>
                <a:cs typeface="Arial" charset="0"/>
              </a:rPr>
              <a:t>   		</a:t>
            </a:r>
          </a:p>
        </p:txBody>
      </p:sp>
      <p:sp>
        <p:nvSpPr>
          <p:cNvPr id="7" name="Rectangle 6"/>
          <p:cNvSpPr/>
          <p:nvPr/>
        </p:nvSpPr>
        <p:spPr>
          <a:xfrm>
            <a:off x="2179638" y="4776788"/>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254" name="Rectangle 7"/>
          <p:cNvSpPr>
            <a:spLocks noChangeArrowheads="1"/>
          </p:cNvSpPr>
          <p:nvPr/>
        </p:nvSpPr>
        <p:spPr bwMode="auto">
          <a:xfrm>
            <a:off x="457200" y="955675"/>
            <a:ext cx="5589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WHAT CAN YOU DO?</a:t>
            </a:r>
          </a:p>
        </p:txBody>
      </p:sp>
      <p:sp>
        <p:nvSpPr>
          <p:cNvPr id="9" name="Rectangle 8"/>
          <p:cNvSpPr/>
          <p:nvPr/>
        </p:nvSpPr>
        <p:spPr>
          <a:xfrm>
            <a:off x="2179638" y="256381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179638" y="3079750"/>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2179638" y="4270375"/>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258" name="Rectangle 11"/>
          <p:cNvSpPr>
            <a:spLocks noChangeArrowheads="1"/>
          </p:cNvSpPr>
          <p:nvPr/>
        </p:nvSpPr>
        <p:spPr bwMode="auto">
          <a:xfrm>
            <a:off x="2746375" y="501967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1">
              <a:solidFill>
                <a:srgbClr val="7F7F7F"/>
              </a:solidFill>
              <a:latin typeface="Arial" charset="0"/>
              <a:cs typeface="Arial" charset="0"/>
            </a:endParaRPr>
          </a:p>
        </p:txBody>
      </p:sp>
      <p:sp>
        <p:nvSpPr>
          <p:cNvPr id="13" name="Rectangle 12"/>
          <p:cNvSpPr/>
          <p:nvPr/>
        </p:nvSpPr>
        <p:spPr>
          <a:xfrm>
            <a:off x="2179638" y="5499100"/>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endParaRPr lang="en-US">
              <a:latin typeface="Calibri" charset="0"/>
            </a:endParaRPr>
          </a:p>
        </p:txBody>
      </p:sp>
      <p:sp>
        <p:nvSpPr>
          <p:cNvPr id="54274" name="Content Placeholder 2"/>
          <p:cNvSpPr>
            <a:spLocks noGrp="1"/>
          </p:cNvSpPr>
          <p:nvPr>
            <p:ph idx="1"/>
          </p:nvPr>
        </p:nvSpPr>
        <p:spPr/>
        <p:txBody>
          <a:bodyPr/>
          <a:lstStyle/>
          <a:p>
            <a:endParaRPr lang="en-US">
              <a:latin typeface="Calibri" charset="0"/>
            </a:endParaRPr>
          </a:p>
        </p:txBody>
      </p:sp>
      <p:pic>
        <p:nvPicPr>
          <p:cNvPr id="54275"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5"/>
          <p:cNvSpPr txBox="1">
            <a:spLocks noChangeArrowheads="1"/>
          </p:cNvSpPr>
          <p:nvPr/>
        </p:nvSpPr>
        <p:spPr bwMode="auto">
          <a:xfrm>
            <a:off x="2595563" y="2024063"/>
            <a:ext cx="4940300"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1800">
                <a:solidFill>
                  <a:srgbClr val="FF0000"/>
                </a:solidFill>
                <a:latin typeface="Arial" charset="0"/>
                <a:cs typeface="Arial" charset="0"/>
              </a:rPr>
              <a:t>C</a:t>
            </a:r>
            <a:r>
              <a:rPr lang="en-US" sz="1800">
                <a:solidFill>
                  <a:srgbClr val="7F7F7F"/>
                </a:solidFill>
                <a:latin typeface="Arial" charset="0"/>
                <a:cs typeface="Arial" charset="0"/>
              </a:rPr>
              <a:t>omment and wait.</a:t>
            </a:r>
          </a:p>
          <a:p>
            <a:pPr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FF0000"/>
                </a:solidFill>
                <a:latin typeface="Arial" charset="0"/>
                <a:cs typeface="Arial" charset="0"/>
              </a:rPr>
              <a:t>A</a:t>
            </a:r>
            <a:r>
              <a:rPr lang="en-US" sz="1800">
                <a:solidFill>
                  <a:srgbClr val="7F7F7F"/>
                </a:solidFill>
                <a:latin typeface="Arial" charset="0"/>
                <a:cs typeface="Arial" charset="0"/>
              </a:rPr>
              <a:t>sk questions and wait.</a:t>
            </a:r>
          </a:p>
          <a:p>
            <a:pPr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FF0000"/>
                </a:solidFill>
                <a:latin typeface="Arial" charset="0"/>
                <a:cs typeface="Arial" charset="0"/>
              </a:rPr>
              <a:t>R</a:t>
            </a:r>
            <a:r>
              <a:rPr lang="en-US" sz="1800">
                <a:solidFill>
                  <a:srgbClr val="7F7F7F"/>
                </a:solidFill>
                <a:latin typeface="Arial" charset="0"/>
                <a:cs typeface="Arial" charset="0"/>
              </a:rPr>
              <a:t>espond by adding a little more.</a:t>
            </a:r>
          </a:p>
          <a:p>
            <a:pPr algn="ctr" eaLnBrk="1" hangingPunct="1">
              <a:lnSpc>
                <a:spcPct val="90000"/>
              </a:lnSpc>
            </a:pPr>
            <a:endParaRPr lang="en-US" sz="1800">
              <a:solidFill>
                <a:srgbClr val="7F7F7F"/>
              </a:solidFill>
              <a:latin typeface="Arial" charset="0"/>
              <a:cs typeface="Arial" charset="0"/>
            </a:endParaRPr>
          </a:p>
          <a:p>
            <a:pPr algn="ctr"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From the Washington Learning Systems</a:t>
            </a:r>
          </a:p>
          <a:p>
            <a:pPr eaLnBrk="1" hangingPunct="1">
              <a:lnSpc>
                <a:spcPct val="90000"/>
              </a:lnSpc>
            </a:pPr>
            <a:r>
              <a:rPr lang="en-US" sz="1800">
                <a:solidFill>
                  <a:srgbClr val="7F7F7F"/>
                </a:solidFill>
                <a:latin typeface="Arial" charset="0"/>
                <a:cs typeface="Arial" charset="0"/>
              </a:rPr>
              <a:t>“Language Is The Key” program</a:t>
            </a:r>
          </a:p>
          <a:p>
            <a:pPr eaLnBrk="1" hangingPunct="1">
              <a:lnSpc>
                <a:spcPct val="90000"/>
              </a:lnSpc>
            </a:pPr>
            <a:r>
              <a:rPr lang="en-US" sz="1800">
                <a:solidFill>
                  <a:srgbClr val="7F7F7F"/>
                </a:solidFill>
                <a:latin typeface="Arial" charset="0"/>
                <a:cs typeface="Arial" charset="0"/>
                <a:hlinkClick r:id="rId4"/>
              </a:rPr>
              <a:t>www.walearning.com</a:t>
            </a:r>
            <a:r>
              <a:rPr lang="en-US" sz="1800">
                <a:solidFill>
                  <a:srgbClr val="7F7F7F"/>
                </a:solidFill>
                <a:latin typeface="Arial" charset="0"/>
                <a:cs typeface="Arial" charset="0"/>
              </a:rPr>
              <a:t>. </a:t>
            </a:r>
          </a:p>
          <a:p>
            <a:pPr eaLnBrk="1" hangingPunct="1">
              <a:lnSpc>
                <a:spcPct val="90000"/>
              </a:lnSpc>
            </a:pPr>
            <a:endParaRPr lang="en-US" sz="1800">
              <a:solidFill>
                <a:srgbClr val="7F7F7F"/>
              </a:solidFill>
              <a:latin typeface="Arial" charset="0"/>
              <a:cs typeface="Arial" charset="0"/>
            </a:endParaRPr>
          </a:p>
          <a:p>
            <a:pPr lvl="1"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		</a:t>
            </a:r>
          </a:p>
        </p:txBody>
      </p:sp>
      <p:sp>
        <p:nvSpPr>
          <p:cNvPr id="54277" name="Rectangle 7"/>
          <p:cNvSpPr>
            <a:spLocks noChangeArrowheads="1"/>
          </p:cNvSpPr>
          <p:nvPr/>
        </p:nvSpPr>
        <p:spPr bwMode="auto">
          <a:xfrm>
            <a:off x="457200" y="746125"/>
            <a:ext cx="55895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PRACTICE A SIMPLE METHOD </a:t>
            </a:r>
          </a:p>
          <a:p>
            <a:r>
              <a:rPr lang="en-US" sz="2400">
                <a:solidFill>
                  <a:schemeClr val="bg1"/>
                </a:solidFill>
                <a:latin typeface="Arial" charset="0"/>
                <a:cs typeface="Arial" charset="0"/>
              </a:rPr>
              <a:t>TO REMIND US: C A R</a:t>
            </a:r>
          </a:p>
        </p:txBody>
      </p:sp>
      <p:sp>
        <p:nvSpPr>
          <p:cNvPr id="9" name="Rectangle 8"/>
          <p:cNvSpPr/>
          <p:nvPr/>
        </p:nvSpPr>
        <p:spPr>
          <a:xfrm>
            <a:off x="2179638" y="202406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179638" y="257016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2179638" y="307181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281" name="Rectangle 11"/>
          <p:cNvSpPr>
            <a:spLocks noChangeArrowheads="1"/>
          </p:cNvSpPr>
          <p:nvPr/>
        </p:nvSpPr>
        <p:spPr bwMode="auto">
          <a:xfrm>
            <a:off x="2746375" y="501967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1">
              <a:solidFill>
                <a:srgbClr val="7F7F7F"/>
              </a:solidFill>
              <a:latin typeface="Arial" charset="0"/>
              <a:cs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endParaRPr lang="en-US">
              <a:latin typeface="Calibri" charset="0"/>
            </a:endParaRPr>
          </a:p>
        </p:txBody>
      </p:sp>
      <p:sp>
        <p:nvSpPr>
          <p:cNvPr id="16386" name="Content Placeholder 2"/>
          <p:cNvSpPr>
            <a:spLocks noGrp="1"/>
          </p:cNvSpPr>
          <p:nvPr>
            <p:ph idx="1"/>
          </p:nvPr>
        </p:nvSpPr>
        <p:spPr/>
        <p:txBody>
          <a:bodyPr/>
          <a:lstStyle/>
          <a:p>
            <a:pPr eaLnBrk="1" hangingPunct="1"/>
            <a:endParaRPr lang="en-US">
              <a:latin typeface="Calibri" charset="0"/>
            </a:endParaRPr>
          </a:p>
        </p:txBody>
      </p:sp>
      <p:pic>
        <p:nvPicPr>
          <p:cNvPr id="16387" name="Picture 3" descr="PPTslid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4"/>
          <p:cNvSpPr txBox="1">
            <a:spLocks noChangeArrowheads="1"/>
          </p:cNvSpPr>
          <p:nvPr/>
        </p:nvSpPr>
        <p:spPr bwMode="auto">
          <a:xfrm>
            <a:off x="457200" y="679450"/>
            <a:ext cx="57991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solidFill>
                  <a:schemeClr val="bg1"/>
                </a:solidFill>
                <a:latin typeface="TradeGothic CondEighteen" charset="0"/>
                <a:cs typeface="TradeGothic CondEighteen" charset="0"/>
              </a:rPr>
              <a:t>AT THE END OF THIS SESSION, PARTICIPANTS WILL BE ABLE TO:</a:t>
            </a:r>
          </a:p>
        </p:txBody>
      </p:sp>
      <p:sp>
        <p:nvSpPr>
          <p:cNvPr id="6" name="Rectangle 5"/>
          <p:cNvSpPr/>
          <p:nvPr/>
        </p:nvSpPr>
        <p:spPr>
          <a:xfrm>
            <a:off x="2147888" y="208280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p:cNvSpPr txBox="1"/>
          <p:nvPr/>
        </p:nvSpPr>
        <p:spPr>
          <a:xfrm>
            <a:off x="2595563" y="2024063"/>
            <a:ext cx="4940300" cy="1754187"/>
          </a:xfrm>
          <a:prstGeom prst="rect">
            <a:avLst/>
          </a:prstGeom>
          <a:noFill/>
        </p:spPr>
        <p:txBody>
          <a:bodyPr>
            <a:spAutoFit/>
          </a:bodyPr>
          <a:lstStyle/>
          <a:p>
            <a:pPr fontAlgn="auto">
              <a:spcBef>
                <a:spcPts val="0"/>
              </a:spcBef>
              <a:spcAft>
                <a:spcPts val="0"/>
              </a:spcAft>
              <a:defRPr/>
            </a:pPr>
            <a:r>
              <a:rPr lang="en-US" dirty="0">
                <a:solidFill>
                  <a:schemeClr val="tx1">
                    <a:lumMod val="50000"/>
                    <a:lumOff val="50000"/>
                  </a:schemeClr>
                </a:solidFill>
                <a:latin typeface="MetaOT-Book"/>
                <a:ea typeface="+mn-ea"/>
                <a:cs typeface="MetaOT-Book"/>
              </a:rPr>
              <a:t>Describe how play encourages literacy.</a:t>
            </a:r>
          </a:p>
          <a:p>
            <a:pPr fontAlgn="auto">
              <a:spcBef>
                <a:spcPts val="0"/>
              </a:spcBef>
              <a:spcAft>
                <a:spcPts val="0"/>
              </a:spcAft>
              <a:defRPr/>
            </a:pPr>
            <a:endParaRPr lang="en-US" dirty="0">
              <a:solidFill>
                <a:schemeClr val="tx1">
                  <a:lumMod val="50000"/>
                  <a:lumOff val="50000"/>
                </a:schemeClr>
              </a:solidFill>
              <a:latin typeface="MetaOT-Book"/>
              <a:ea typeface="+mn-ea"/>
              <a:cs typeface="MetaOT-Book"/>
            </a:endParaRPr>
          </a:p>
          <a:p>
            <a:pPr fontAlgn="auto">
              <a:spcBef>
                <a:spcPts val="0"/>
              </a:spcBef>
              <a:spcAft>
                <a:spcPts val="0"/>
              </a:spcAft>
              <a:defRPr/>
            </a:pPr>
            <a:r>
              <a:rPr lang="en-US" dirty="0">
                <a:solidFill>
                  <a:schemeClr val="tx1">
                    <a:lumMod val="50000"/>
                    <a:lumOff val="50000"/>
                  </a:schemeClr>
                </a:solidFill>
                <a:latin typeface="MetaOT-Book"/>
                <a:ea typeface="+mn-ea"/>
                <a:cs typeface="MetaOT-Book"/>
              </a:rPr>
              <a:t>Ask questions to children during shared reading experiences.</a:t>
            </a:r>
          </a:p>
          <a:p>
            <a:pPr fontAlgn="auto">
              <a:spcBef>
                <a:spcPts val="0"/>
              </a:spcBef>
              <a:spcAft>
                <a:spcPts val="0"/>
              </a:spcAft>
              <a:defRPr/>
            </a:pPr>
            <a:endParaRPr lang="en-US" dirty="0">
              <a:solidFill>
                <a:schemeClr val="tx1">
                  <a:lumMod val="50000"/>
                  <a:lumOff val="50000"/>
                </a:schemeClr>
              </a:solidFill>
              <a:latin typeface="MetaOT-Book"/>
              <a:ea typeface="+mn-ea"/>
              <a:cs typeface="MetaOT-Book"/>
            </a:endParaRPr>
          </a:p>
          <a:p>
            <a:pPr fontAlgn="auto">
              <a:spcBef>
                <a:spcPts val="0"/>
              </a:spcBef>
              <a:spcAft>
                <a:spcPts val="0"/>
              </a:spcAft>
              <a:defRPr/>
            </a:pPr>
            <a:endParaRPr lang="en-US" dirty="0">
              <a:solidFill>
                <a:schemeClr val="tx1">
                  <a:lumMod val="50000"/>
                  <a:lumOff val="50000"/>
                </a:schemeClr>
              </a:solidFill>
              <a:latin typeface="MetaOT-Book"/>
              <a:ea typeface="+mn-ea"/>
              <a:cs typeface="MetaOT-Book"/>
            </a:endParaRPr>
          </a:p>
        </p:txBody>
      </p:sp>
      <p:sp>
        <p:nvSpPr>
          <p:cNvPr id="10" name="Rectangle 9"/>
          <p:cNvSpPr/>
          <p:nvPr/>
        </p:nvSpPr>
        <p:spPr>
          <a:xfrm>
            <a:off x="2147888" y="2636838"/>
            <a:ext cx="242887"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endParaRPr lang="en-US">
              <a:latin typeface="Calibri" charset="0"/>
            </a:endParaRPr>
          </a:p>
        </p:txBody>
      </p:sp>
      <p:sp>
        <p:nvSpPr>
          <p:cNvPr id="56322" name="Content Placeholder 2"/>
          <p:cNvSpPr>
            <a:spLocks noGrp="1"/>
          </p:cNvSpPr>
          <p:nvPr>
            <p:ph idx="1"/>
          </p:nvPr>
        </p:nvSpPr>
        <p:spPr/>
        <p:txBody>
          <a:bodyPr/>
          <a:lstStyle/>
          <a:p>
            <a:endParaRPr lang="en-US">
              <a:latin typeface="Calibri" charset="0"/>
            </a:endParaRPr>
          </a:p>
        </p:txBody>
      </p:sp>
      <p:pic>
        <p:nvPicPr>
          <p:cNvPr id="56323"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4"/>
          <p:cNvSpPr>
            <a:spLocks noChangeArrowheads="1"/>
          </p:cNvSpPr>
          <p:nvPr/>
        </p:nvSpPr>
        <p:spPr bwMode="auto">
          <a:xfrm>
            <a:off x="547688" y="935038"/>
            <a:ext cx="31432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bg1"/>
                </a:solidFill>
                <a:latin typeface="Arial" charset="0"/>
                <a:cs typeface="Arial" charset="0"/>
              </a:rPr>
              <a:t>HOW DO WE DO IT?</a:t>
            </a:r>
          </a:p>
        </p:txBody>
      </p:sp>
      <p:sp>
        <p:nvSpPr>
          <p:cNvPr id="7" name="Rectangle 6"/>
          <p:cNvSpPr/>
          <p:nvPr/>
        </p:nvSpPr>
        <p:spPr>
          <a:xfrm>
            <a:off x="3551238" y="2082800"/>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3967163" y="2024063"/>
            <a:ext cx="4940300" cy="1477962"/>
          </a:xfrm>
          <a:prstGeom prst="rect">
            <a:avLst/>
          </a:prstGeom>
          <a:noFill/>
        </p:spPr>
        <p:txBody>
          <a:bodyPr>
            <a:spAutoFit/>
          </a:bodyPr>
          <a:lstStyle/>
          <a:p>
            <a:pPr>
              <a:defRPr/>
            </a:pPr>
            <a:r>
              <a:rPr lang="en-US" altLang="en-US" dirty="0">
                <a:solidFill>
                  <a:schemeClr val="bg1">
                    <a:lumMod val="50000"/>
                  </a:schemeClr>
                </a:solidFill>
                <a:latin typeface="Arial"/>
                <a:cs typeface="Arial"/>
              </a:rPr>
              <a:t>In shared reading, the child becomes the storyteller.</a:t>
            </a:r>
          </a:p>
          <a:p>
            <a:pPr>
              <a:defRPr/>
            </a:pPr>
            <a:endParaRPr lang="en-US" altLang="en-US" dirty="0">
              <a:solidFill>
                <a:schemeClr val="bg1">
                  <a:lumMod val="50000"/>
                </a:schemeClr>
              </a:solidFill>
              <a:latin typeface="Arial"/>
              <a:cs typeface="Arial"/>
            </a:endParaRPr>
          </a:p>
          <a:p>
            <a:pPr>
              <a:defRPr/>
            </a:pPr>
            <a:r>
              <a:rPr lang="en-US" altLang="en-US" dirty="0">
                <a:solidFill>
                  <a:schemeClr val="bg1">
                    <a:lumMod val="50000"/>
                  </a:schemeClr>
                </a:solidFill>
                <a:latin typeface="Arial"/>
                <a:cs typeface="Arial"/>
              </a:rPr>
              <a:t>The adult’s role is to prompt and reflect.</a:t>
            </a:r>
          </a:p>
          <a:p>
            <a:pPr>
              <a:defRPr/>
            </a:pPr>
            <a:endParaRPr lang="en-US" altLang="en-US" dirty="0">
              <a:solidFill>
                <a:schemeClr val="bg1">
                  <a:lumMod val="50000"/>
                </a:schemeClr>
              </a:solidFill>
              <a:latin typeface="Arial"/>
              <a:cs typeface="Arial"/>
            </a:endParaRPr>
          </a:p>
        </p:txBody>
      </p:sp>
      <p:sp>
        <p:nvSpPr>
          <p:cNvPr id="9" name="Rectangle 8"/>
          <p:cNvSpPr/>
          <p:nvPr/>
        </p:nvSpPr>
        <p:spPr>
          <a:xfrm>
            <a:off x="3551238" y="288766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6328" name="Picture 1" descr="shutterstock_33671748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450" y="1978025"/>
            <a:ext cx="2957513"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endParaRPr lang="en-US">
              <a:latin typeface="Calibri" charset="0"/>
            </a:endParaRPr>
          </a:p>
        </p:txBody>
      </p:sp>
      <p:sp>
        <p:nvSpPr>
          <p:cNvPr id="58370" name="Content Placeholder 2"/>
          <p:cNvSpPr>
            <a:spLocks noGrp="1"/>
          </p:cNvSpPr>
          <p:nvPr>
            <p:ph idx="1"/>
          </p:nvPr>
        </p:nvSpPr>
        <p:spPr/>
        <p:txBody>
          <a:bodyPr/>
          <a:lstStyle/>
          <a:p>
            <a:endParaRPr lang="en-US">
              <a:latin typeface="Calibri" charset="0"/>
            </a:endParaRPr>
          </a:p>
        </p:txBody>
      </p:sp>
      <p:pic>
        <p:nvPicPr>
          <p:cNvPr id="58371"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5"/>
          <p:cNvSpPr txBox="1">
            <a:spLocks noChangeArrowheads="1"/>
          </p:cNvSpPr>
          <p:nvPr/>
        </p:nvSpPr>
        <p:spPr bwMode="auto">
          <a:xfrm>
            <a:off x="2595563" y="2024063"/>
            <a:ext cx="49403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1800">
                <a:solidFill>
                  <a:srgbClr val="FF0000"/>
                </a:solidFill>
                <a:latin typeface="Arial" charset="0"/>
                <a:cs typeface="Arial" charset="0"/>
              </a:rPr>
              <a:t>C</a:t>
            </a:r>
            <a:r>
              <a:rPr lang="en-US" sz="1800">
                <a:solidFill>
                  <a:srgbClr val="7F7F7F"/>
                </a:solidFill>
                <a:latin typeface="Arial" charset="0"/>
                <a:cs typeface="Arial" charset="0"/>
              </a:rPr>
              <a:t>omment and wait.</a:t>
            </a:r>
          </a:p>
          <a:p>
            <a:pPr eaLnBrk="1" hangingPunct="1">
              <a:lnSpc>
                <a:spcPct val="90000"/>
              </a:lnSpc>
            </a:pPr>
            <a:r>
              <a:rPr lang="en-US" sz="1800">
                <a:solidFill>
                  <a:srgbClr val="000090"/>
                </a:solidFill>
                <a:latin typeface="Arial" charset="0"/>
                <a:cs typeface="Arial" charset="0"/>
              </a:rPr>
              <a:t>The monkey wants a turn.</a:t>
            </a:r>
          </a:p>
          <a:p>
            <a:pPr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FF0000"/>
                </a:solidFill>
                <a:latin typeface="Arial" charset="0"/>
                <a:cs typeface="Arial" charset="0"/>
              </a:rPr>
              <a:t>A</a:t>
            </a:r>
            <a:r>
              <a:rPr lang="en-US" sz="1800">
                <a:solidFill>
                  <a:srgbClr val="7F7F7F"/>
                </a:solidFill>
                <a:latin typeface="Arial" charset="0"/>
                <a:cs typeface="Arial" charset="0"/>
              </a:rPr>
              <a:t>sk questions and wait.</a:t>
            </a:r>
          </a:p>
          <a:p>
            <a:pPr eaLnBrk="1" hangingPunct="1">
              <a:lnSpc>
                <a:spcPct val="90000"/>
              </a:lnSpc>
            </a:pPr>
            <a:r>
              <a:rPr lang="en-US" sz="1800">
                <a:solidFill>
                  <a:srgbClr val="000090"/>
                </a:solidFill>
                <a:latin typeface="Arial" charset="0"/>
                <a:cs typeface="Arial" charset="0"/>
              </a:rPr>
              <a:t>What do you think that monkey will do next?</a:t>
            </a:r>
            <a:endParaRPr lang="en-US" sz="1800">
              <a:solidFill>
                <a:srgbClr val="7F7F7F"/>
              </a:solidFill>
              <a:latin typeface="Arial" charset="0"/>
              <a:cs typeface="Arial" charset="0"/>
            </a:endParaRPr>
          </a:p>
          <a:p>
            <a:pPr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FF0000"/>
                </a:solidFill>
                <a:latin typeface="Arial" charset="0"/>
                <a:cs typeface="Arial" charset="0"/>
              </a:rPr>
              <a:t>R</a:t>
            </a:r>
            <a:r>
              <a:rPr lang="en-US" sz="1800">
                <a:solidFill>
                  <a:srgbClr val="7F7F7F"/>
                </a:solidFill>
                <a:latin typeface="Arial" charset="0"/>
                <a:cs typeface="Arial" charset="0"/>
              </a:rPr>
              <a:t>espond by adding a little more.</a:t>
            </a:r>
            <a:endParaRPr lang="en-US" sz="1800" b="1">
              <a:solidFill>
                <a:srgbClr val="009900"/>
              </a:solidFill>
              <a:latin typeface="Bradley Hand ITC" charset="0"/>
            </a:endParaRPr>
          </a:p>
          <a:p>
            <a:pPr eaLnBrk="1" hangingPunct="1"/>
            <a:r>
              <a:rPr lang="en-US" sz="1800">
                <a:solidFill>
                  <a:srgbClr val="000090"/>
                </a:solidFill>
                <a:latin typeface="Arial" charset="0"/>
                <a:cs typeface="Arial" charset="0"/>
              </a:rPr>
              <a:t>Yes, the monkey is hanging upside-down!</a:t>
            </a:r>
          </a:p>
          <a:p>
            <a:pPr eaLnBrk="1" hangingPunct="1">
              <a:lnSpc>
                <a:spcPct val="90000"/>
              </a:lnSpc>
            </a:pPr>
            <a:endParaRPr lang="en-US" sz="1800">
              <a:solidFill>
                <a:srgbClr val="7F7F7F"/>
              </a:solidFill>
              <a:latin typeface="Arial" charset="0"/>
              <a:cs typeface="Arial" charset="0"/>
            </a:endParaRPr>
          </a:p>
          <a:p>
            <a:pPr algn="ctr" eaLnBrk="1" hangingPunct="1">
              <a:lnSpc>
                <a:spcPct val="90000"/>
              </a:lnSpc>
            </a:pPr>
            <a:endParaRPr lang="en-US" sz="1800">
              <a:solidFill>
                <a:srgbClr val="7F7F7F"/>
              </a:solidFill>
              <a:latin typeface="Arial" charset="0"/>
              <a:cs typeface="Arial" charset="0"/>
            </a:endParaRPr>
          </a:p>
          <a:p>
            <a:pPr eaLnBrk="1" hangingPunct="1">
              <a:lnSpc>
                <a:spcPct val="90000"/>
              </a:lnSpc>
            </a:pPr>
            <a:endParaRPr lang="en-US" sz="1800">
              <a:solidFill>
                <a:srgbClr val="7F7F7F"/>
              </a:solidFill>
              <a:latin typeface="Arial" charset="0"/>
              <a:cs typeface="Arial" charset="0"/>
            </a:endParaRPr>
          </a:p>
          <a:p>
            <a:pPr lvl="1" eaLnBrk="1" hangingPunct="1">
              <a:lnSpc>
                <a:spcPct val="90000"/>
              </a:lnSpc>
            </a:pPr>
            <a:endParaRPr lang="en-US" sz="1800">
              <a:solidFill>
                <a:srgbClr val="7F7F7F"/>
              </a:solidFill>
              <a:latin typeface="Arial" charset="0"/>
              <a:cs typeface="Arial" charset="0"/>
            </a:endParaRPr>
          </a:p>
          <a:p>
            <a:pPr eaLnBrk="1" hangingPunct="1">
              <a:lnSpc>
                <a:spcPct val="90000"/>
              </a:lnSpc>
            </a:pPr>
            <a:r>
              <a:rPr lang="en-US" sz="1800">
                <a:solidFill>
                  <a:srgbClr val="7F7F7F"/>
                </a:solidFill>
                <a:latin typeface="Arial" charset="0"/>
                <a:cs typeface="Arial" charset="0"/>
              </a:rPr>
              <a:t>		</a:t>
            </a:r>
          </a:p>
        </p:txBody>
      </p:sp>
      <p:sp>
        <p:nvSpPr>
          <p:cNvPr id="58373" name="Rectangle 7"/>
          <p:cNvSpPr>
            <a:spLocks noChangeArrowheads="1"/>
          </p:cNvSpPr>
          <p:nvPr/>
        </p:nvSpPr>
        <p:spPr bwMode="auto">
          <a:xfrm>
            <a:off x="457200" y="746125"/>
            <a:ext cx="5589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C A R</a:t>
            </a:r>
          </a:p>
        </p:txBody>
      </p:sp>
      <p:sp>
        <p:nvSpPr>
          <p:cNvPr id="9" name="Rectangle 8"/>
          <p:cNvSpPr/>
          <p:nvPr/>
        </p:nvSpPr>
        <p:spPr>
          <a:xfrm>
            <a:off x="2179638" y="2089150"/>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179638" y="2813050"/>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2179638" y="3563938"/>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377" name="Rectangle 11"/>
          <p:cNvSpPr>
            <a:spLocks noChangeArrowheads="1"/>
          </p:cNvSpPr>
          <p:nvPr/>
        </p:nvSpPr>
        <p:spPr bwMode="auto">
          <a:xfrm>
            <a:off x="2746375" y="501967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1">
              <a:solidFill>
                <a:srgbClr val="7F7F7F"/>
              </a:solidFill>
              <a:latin typeface="Arial" charset="0"/>
              <a:cs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endParaRPr lang="en-US">
              <a:latin typeface="Calibri" charset="0"/>
            </a:endParaRPr>
          </a:p>
        </p:txBody>
      </p:sp>
      <p:sp>
        <p:nvSpPr>
          <p:cNvPr id="60418" name="Content Placeholder 2"/>
          <p:cNvSpPr>
            <a:spLocks noGrp="1"/>
          </p:cNvSpPr>
          <p:nvPr>
            <p:ph idx="1"/>
          </p:nvPr>
        </p:nvSpPr>
        <p:spPr/>
        <p:txBody>
          <a:bodyPr/>
          <a:lstStyle/>
          <a:p>
            <a:pPr eaLnBrk="1" hangingPunct="1"/>
            <a:endParaRPr lang="en-US">
              <a:latin typeface="Calibri" charset="0"/>
            </a:endParaRPr>
          </a:p>
        </p:txBody>
      </p:sp>
      <p:pic>
        <p:nvPicPr>
          <p:cNvPr id="60419" name="Picture 3" descr="PPTslide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pPr eaLnBrk="1" hangingPunct="1"/>
            <a:endParaRPr lang="en-US">
              <a:latin typeface="Calibri" charset="0"/>
            </a:endParaRPr>
          </a:p>
        </p:txBody>
      </p:sp>
      <p:sp>
        <p:nvSpPr>
          <p:cNvPr id="61442" name="Content Placeholder 2"/>
          <p:cNvSpPr>
            <a:spLocks noGrp="1"/>
          </p:cNvSpPr>
          <p:nvPr>
            <p:ph idx="1"/>
          </p:nvPr>
        </p:nvSpPr>
        <p:spPr/>
        <p:txBody>
          <a:bodyPr/>
          <a:lstStyle/>
          <a:p>
            <a:pPr eaLnBrk="1" hangingPunct="1"/>
            <a:endParaRPr lang="en-US">
              <a:latin typeface="Calibri" charset="0"/>
            </a:endParaRPr>
          </a:p>
        </p:txBody>
      </p:sp>
      <p:pic>
        <p:nvPicPr>
          <p:cNvPr id="61443" name="Picture 3" descr="PPTslide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Box 4"/>
          <p:cNvSpPr txBox="1">
            <a:spLocks noChangeArrowheads="1"/>
          </p:cNvSpPr>
          <p:nvPr/>
        </p:nvSpPr>
        <p:spPr bwMode="auto">
          <a:xfrm>
            <a:off x="5546725" y="2763838"/>
            <a:ext cx="3360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solidFill>
                  <a:srgbClr val="0E4294"/>
                </a:solidFill>
                <a:latin typeface="TradeGothic CondEighteen" charset="0"/>
                <a:cs typeface="TradeGothic CondEighteen" charset="0"/>
              </a:rPr>
              <a:t>Post-Test</a:t>
            </a:r>
            <a:endParaRPr lang="en-US">
              <a:latin typeface="MetaOT-Book" charset="0"/>
              <a:cs typeface="MetaOT-Book"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endParaRPr lang="en-US">
              <a:latin typeface="Calibri" charset="0"/>
            </a:endParaRPr>
          </a:p>
        </p:txBody>
      </p:sp>
      <p:sp>
        <p:nvSpPr>
          <p:cNvPr id="62466" name="Content Placeholder 2"/>
          <p:cNvSpPr>
            <a:spLocks noGrp="1"/>
          </p:cNvSpPr>
          <p:nvPr>
            <p:ph idx="1"/>
          </p:nvPr>
        </p:nvSpPr>
        <p:spPr/>
        <p:txBody>
          <a:bodyPr/>
          <a:lstStyle/>
          <a:p>
            <a:endParaRPr lang="en-US">
              <a:latin typeface="Calibri" charset="0"/>
            </a:endParaRPr>
          </a:p>
        </p:txBody>
      </p:sp>
      <p:pic>
        <p:nvPicPr>
          <p:cNvPr id="62467"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4"/>
          <p:cNvSpPr>
            <a:spLocks noChangeArrowheads="1"/>
          </p:cNvSpPr>
          <p:nvPr/>
        </p:nvSpPr>
        <p:spPr bwMode="auto">
          <a:xfrm>
            <a:off x="547688" y="704850"/>
            <a:ext cx="1582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bg1"/>
                </a:solidFill>
                <a:latin typeface="Arial" charset="0"/>
                <a:cs typeface="Arial" charset="0"/>
              </a:rPr>
              <a:t>ACTIVITY</a:t>
            </a:r>
          </a:p>
        </p:txBody>
      </p:sp>
      <p:sp>
        <p:nvSpPr>
          <p:cNvPr id="7" name="Rectangle 6"/>
          <p:cNvSpPr/>
          <p:nvPr/>
        </p:nvSpPr>
        <p:spPr>
          <a:xfrm>
            <a:off x="2179638" y="2082800"/>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2595563" y="2024063"/>
            <a:ext cx="4940300" cy="1477962"/>
          </a:xfrm>
          <a:prstGeom prst="rect">
            <a:avLst/>
          </a:prstGeom>
          <a:noFill/>
        </p:spPr>
        <p:txBody>
          <a:bodyPr>
            <a:spAutoFit/>
          </a:bodyPr>
          <a:lstStyle/>
          <a:p>
            <a:pPr>
              <a:defRPr/>
            </a:pPr>
            <a:r>
              <a:rPr lang="en-US" altLang="en-US" dirty="0">
                <a:solidFill>
                  <a:schemeClr val="bg1">
                    <a:lumMod val="50000"/>
                  </a:schemeClr>
                </a:solidFill>
                <a:latin typeface="Arial"/>
                <a:cs typeface="Arial"/>
              </a:rPr>
              <a:t>Pick up your children from __ and break out into groups.</a:t>
            </a:r>
          </a:p>
          <a:p>
            <a:pPr>
              <a:defRPr/>
            </a:pPr>
            <a:endParaRPr lang="en-US" altLang="en-US" dirty="0">
              <a:solidFill>
                <a:schemeClr val="bg1">
                  <a:lumMod val="50000"/>
                </a:schemeClr>
              </a:solidFill>
              <a:latin typeface="Arial"/>
              <a:cs typeface="Arial"/>
            </a:endParaRPr>
          </a:p>
          <a:p>
            <a:pPr>
              <a:defRPr/>
            </a:pPr>
            <a:r>
              <a:rPr lang="en-US" altLang="en-US" dirty="0">
                <a:solidFill>
                  <a:schemeClr val="bg1">
                    <a:lumMod val="50000"/>
                  </a:schemeClr>
                </a:solidFill>
                <a:latin typeface="Arial"/>
                <a:cs typeface="Arial"/>
              </a:rPr>
              <a:t>Each breakout meets for ten minutes. Directions will be given there.</a:t>
            </a:r>
          </a:p>
        </p:txBody>
      </p:sp>
      <p:sp>
        <p:nvSpPr>
          <p:cNvPr id="9" name="Rectangle 8"/>
          <p:cNvSpPr/>
          <p:nvPr/>
        </p:nvSpPr>
        <p:spPr>
          <a:xfrm>
            <a:off x="2179638" y="288766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pPr eaLnBrk="1" hangingPunct="1"/>
            <a:endParaRPr lang="en-US">
              <a:latin typeface="Calibri" charset="0"/>
            </a:endParaRPr>
          </a:p>
        </p:txBody>
      </p:sp>
      <p:sp>
        <p:nvSpPr>
          <p:cNvPr id="64514" name="Content Placeholder 2"/>
          <p:cNvSpPr>
            <a:spLocks noGrp="1"/>
          </p:cNvSpPr>
          <p:nvPr>
            <p:ph idx="1"/>
          </p:nvPr>
        </p:nvSpPr>
        <p:spPr/>
        <p:txBody>
          <a:bodyPr/>
          <a:lstStyle/>
          <a:p>
            <a:pPr marL="0" indent="0" eaLnBrk="1" hangingPunct="1">
              <a:buFont typeface="Arial" charset="0"/>
              <a:buNone/>
            </a:pPr>
            <a:endParaRPr lang="en-US">
              <a:latin typeface="Calibri" charset="0"/>
            </a:endParaRPr>
          </a:p>
        </p:txBody>
      </p:sp>
      <p:pic>
        <p:nvPicPr>
          <p:cNvPr id="64515" name="Picture 4" descr="PPTslide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Box 5"/>
          <p:cNvSpPr txBox="1">
            <a:spLocks noChangeArrowheads="1"/>
          </p:cNvSpPr>
          <p:nvPr/>
        </p:nvSpPr>
        <p:spPr bwMode="auto">
          <a:xfrm>
            <a:off x="5546725" y="2763838"/>
            <a:ext cx="33607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solidFill>
                  <a:srgbClr val="0E4294"/>
                </a:solidFill>
                <a:latin typeface="TradeGothic CondEighteen" charset="0"/>
                <a:cs typeface="TradeGothic CondEighteen" charset="0"/>
              </a:rPr>
              <a:t>Thank you!</a:t>
            </a:r>
          </a:p>
          <a:p>
            <a:pPr eaLnBrk="1" hangingPunct="1"/>
            <a:r>
              <a:rPr lang="en-US">
                <a:latin typeface="MetaOT-Book" charset="0"/>
                <a:cs typeface="MetaOT-Book" charset="0"/>
              </a:rPr>
              <a:t>Workshop 4:</a:t>
            </a:r>
          </a:p>
          <a:p>
            <a:pPr eaLnBrk="1" hangingPunct="1"/>
            <a:r>
              <a:rPr lang="en-US">
                <a:latin typeface="MetaOT-Book" charset="0"/>
                <a:cs typeface="MetaOT-Book" charset="0"/>
              </a:rPr>
              <a:t>DATE AND TIME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eaLnBrk="1" hangingPunct="1"/>
            <a:endParaRPr lang="en-US">
              <a:latin typeface="Calibri" charset="0"/>
            </a:endParaRPr>
          </a:p>
        </p:txBody>
      </p:sp>
      <p:sp>
        <p:nvSpPr>
          <p:cNvPr id="65538" name="Content Placeholder 4"/>
          <p:cNvSpPr>
            <a:spLocks noGrp="1"/>
          </p:cNvSpPr>
          <p:nvPr>
            <p:ph idx="1"/>
          </p:nvPr>
        </p:nvSpPr>
        <p:spPr/>
        <p:txBody>
          <a:bodyPr/>
          <a:lstStyle/>
          <a:p>
            <a:pPr eaLnBrk="1" hangingPunct="1"/>
            <a:endParaRPr lang="en-US">
              <a:latin typeface="Calibri" charset="0"/>
            </a:endParaRPr>
          </a:p>
        </p:txBody>
      </p:sp>
      <p:pic>
        <p:nvPicPr>
          <p:cNvPr id="65539" name="Picture 5" descr="PPTslide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6"/>
          <p:cNvSpPr txBox="1">
            <a:spLocks noChangeArrowheads="1"/>
          </p:cNvSpPr>
          <p:nvPr/>
        </p:nvSpPr>
        <p:spPr bwMode="auto">
          <a:xfrm>
            <a:off x="5546725" y="2763838"/>
            <a:ext cx="3360738"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solidFill>
                  <a:srgbClr val="0E4294"/>
                </a:solidFill>
                <a:latin typeface="TradeGothic CondEighteen" charset="0"/>
                <a:cs typeface="TradeGothic CondEighteen" charset="0"/>
              </a:rPr>
              <a:t>SAMPLE HEADLINE</a:t>
            </a:r>
          </a:p>
          <a:p>
            <a:pPr eaLnBrk="1" hangingPunct="1"/>
            <a:r>
              <a:rPr lang="en-US">
                <a:latin typeface="TradeGothic CondEighteen" charset="0"/>
                <a:cs typeface="TradeGothic CondEighteen" charset="0"/>
              </a:rPr>
              <a:t>SAMPLE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endParaRPr lang="en-US">
              <a:latin typeface="Calibri" charset="0"/>
            </a:endParaRPr>
          </a:p>
        </p:txBody>
      </p:sp>
      <p:sp>
        <p:nvSpPr>
          <p:cNvPr id="66562" name="Content Placeholder 2"/>
          <p:cNvSpPr>
            <a:spLocks noGrp="1"/>
          </p:cNvSpPr>
          <p:nvPr>
            <p:ph idx="1"/>
          </p:nvPr>
        </p:nvSpPr>
        <p:spPr/>
        <p:txBody>
          <a:bodyPr/>
          <a:lstStyle/>
          <a:p>
            <a:endParaRPr lang="en-US">
              <a:latin typeface="Calibri" charset="0"/>
            </a:endParaRPr>
          </a:p>
        </p:txBody>
      </p:sp>
      <p:pic>
        <p:nvPicPr>
          <p:cNvPr id="66563" name="Picture 3" descr="PPTslid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4"/>
          <p:cNvSpPr>
            <a:spLocks noChangeArrowheads="1"/>
          </p:cNvSpPr>
          <p:nvPr/>
        </p:nvSpPr>
        <p:spPr bwMode="auto">
          <a:xfrm>
            <a:off x="576263" y="915988"/>
            <a:ext cx="1433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chemeClr val="bg1"/>
                </a:solidFill>
                <a:latin typeface="Arial" charset="0"/>
                <a:cs typeface="Arial" charset="0"/>
              </a:rPr>
              <a:t>SAMPLE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endParaRPr lang="en-US">
              <a:latin typeface="Calibri" charset="0"/>
            </a:endParaRPr>
          </a:p>
        </p:txBody>
      </p:sp>
      <p:sp>
        <p:nvSpPr>
          <p:cNvPr id="67586" name="Content Placeholder 2"/>
          <p:cNvSpPr>
            <a:spLocks noGrp="1"/>
          </p:cNvSpPr>
          <p:nvPr>
            <p:ph idx="1"/>
          </p:nvPr>
        </p:nvSpPr>
        <p:spPr/>
        <p:txBody>
          <a:bodyPr/>
          <a:lstStyle/>
          <a:p>
            <a:endParaRPr lang="en-US">
              <a:latin typeface="Calibri" charset="0"/>
            </a:endParaRPr>
          </a:p>
        </p:txBody>
      </p:sp>
      <p:pic>
        <p:nvPicPr>
          <p:cNvPr id="67587" name="Picture 3" descr="PPTslid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47888" y="208280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589" name="TextBox 5"/>
          <p:cNvSpPr txBox="1">
            <a:spLocks noChangeArrowheads="1"/>
          </p:cNvSpPr>
          <p:nvPr/>
        </p:nvSpPr>
        <p:spPr bwMode="auto">
          <a:xfrm>
            <a:off x="2595563" y="2024063"/>
            <a:ext cx="4940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7F7F7F"/>
                </a:solidFill>
                <a:latin typeface="Arial" charset="0"/>
                <a:cs typeface="Arial" charset="0"/>
              </a:rPr>
              <a:t>SAMPLE</a:t>
            </a:r>
          </a:p>
          <a:p>
            <a:pPr eaLnBrk="1" hangingPunct="1"/>
            <a:endParaRPr lang="en-US" sz="1800">
              <a:solidFill>
                <a:srgbClr val="7F7F7F"/>
              </a:solidFill>
              <a:latin typeface="Arial" charset="0"/>
              <a:cs typeface="Arial" charset="0"/>
            </a:endParaRP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SAMPLE</a:t>
            </a:r>
            <a:endParaRPr lang="en-US" sz="1800"/>
          </a:p>
        </p:txBody>
      </p:sp>
      <p:sp>
        <p:nvSpPr>
          <p:cNvPr id="7" name="Rectangle 6"/>
          <p:cNvSpPr/>
          <p:nvPr/>
        </p:nvSpPr>
        <p:spPr>
          <a:xfrm>
            <a:off x="2179638" y="538956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591" name="Rectangle 7"/>
          <p:cNvSpPr>
            <a:spLocks noChangeArrowheads="1"/>
          </p:cNvSpPr>
          <p:nvPr/>
        </p:nvSpPr>
        <p:spPr bwMode="auto">
          <a:xfrm>
            <a:off x="457200" y="746125"/>
            <a:ext cx="5589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SAMPLE</a:t>
            </a:r>
          </a:p>
        </p:txBody>
      </p:sp>
      <p:sp>
        <p:nvSpPr>
          <p:cNvPr id="9" name="Rectangle 8"/>
          <p:cNvSpPr/>
          <p:nvPr/>
        </p:nvSpPr>
        <p:spPr>
          <a:xfrm>
            <a:off x="2147888" y="2887663"/>
            <a:ext cx="242887"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147888" y="3725863"/>
            <a:ext cx="242887"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2179638" y="454501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595" name="Rectangle 11"/>
          <p:cNvSpPr>
            <a:spLocks noChangeArrowheads="1"/>
          </p:cNvSpPr>
          <p:nvPr/>
        </p:nvSpPr>
        <p:spPr bwMode="auto">
          <a:xfrm>
            <a:off x="2746375" y="5019675"/>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1">
              <a:solidFill>
                <a:srgbClr val="7F7F7F"/>
              </a:solidFill>
              <a:latin typeface="Arial" charset="0"/>
              <a:cs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endParaRPr lang="en-US">
              <a:latin typeface="Calibri" charset="0"/>
            </a:endParaRPr>
          </a:p>
        </p:txBody>
      </p:sp>
      <p:sp>
        <p:nvSpPr>
          <p:cNvPr id="68610" name="Content Placeholder 2"/>
          <p:cNvSpPr>
            <a:spLocks noGrp="1"/>
          </p:cNvSpPr>
          <p:nvPr>
            <p:ph idx="1"/>
          </p:nvPr>
        </p:nvSpPr>
        <p:spPr/>
        <p:txBody>
          <a:bodyPr/>
          <a:lstStyle/>
          <a:p>
            <a:endParaRPr lang="en-US">
              <a:latin typeface="Calibri" charset="0"/>
            </a:endParaRPr>
          </a:p>
        </p:txBody>
      </p:sp>
      <p:pic>
        <p:nvPicPr>
          <p:cNvPr id="68611" name="Picture 3" descr="PPTslide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31938" y="2892425"/>
            <a:ext cx="4938712" cy="646113"/>
          </a:xfrm>
          <a:prstGeom prst="rect">
            <a:avLst/>
          </a:prstGeom>
          <a:noFill/>
        </p:spPr>
        <p:txBody>
          <a:bodyPr>
            <a:spAutoFit/>
          </a:bodyPr>
          <a:lstStyle/>
          <a:p>
            <a:pPr>
              <a:defRPr/>
            </a:pPr>
            <a:r>
              <a:rPr lang="en-US" dirty="0">
                <a:solidFill>
                  <a:schemeClr val="tx1">
                    <a:lumMod val="50000"/>
                    <a:lumOff val="50000"/>
                  </a:schemeClr>
                </a:solidFill>
                <a:latin typeface="MetaOT-Book"/>
                <a:cs typeface="MetaOT-Book"/>
              </a:rPr>
              <a:t>SAMPLE</a:t>
            </a:r>
          </a:p>
          <a:p>
            <a:pPr>
              <a:defRPr/>
            </a:pPr>
            <a:endParaRPr lang="en-US" dirty="0">
              <a:solidFill>
                <a:schemeClr val="tx1">
                  <a:lumMod val="50000"/>
                  <a:lumOff val="50000"/>
                </a:schemeClr>
              </a:solidFill>
              <a:latin typeface="MetaOT-Book"/>
              <a:cs typeface="MetaOT-Boo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endParaRPr lang="en-US">
              <a:latin typeface="Calibri" charset="0"/>
            </a:endParaRPr>
          </a:p>
        </p:txBody>
      </p:sp>
      <p:pic>
        <p:nvPicPr>
          <p:cNvPr id="17410" name="Content Placeholder 1" descr="shutterstock_372218641.jpg"/>
          <p:cNvPicPr>
            <a:picLocks noGrp="1" noChangeAspect="1"/>
          </p:cNvPicPr>
          <p:nvPr>
            <p:ph idx="1"/>
          </p:nvPr>
        </p:nvPicPr>
        <p:blipFill>
          <a:blip r:embed="rId3">
            <a:extLst>
              <a:ext uri="{28A0092B-C50C-407E-A947-70E740481C1C}">
                <a14:useLocalDpi xmlns:a14="http://schemas.microsoft.com/office/drawing/2010/main" val="0"/>
              </a:ext>
            </a:extLst>
          </a:blip>
          <a:srcRect t="8774" b="8774"/>
          <a:stretch>
            <a:fillRect/>
          </a:stretch>
        </p:blipFill>
        <p:spPr/>
      </p:pic>
      <p:pic>
        <p:nvPicPr>
          <p:cNvPr id="17411" name="Picture 3" descr="PPTslide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4"/>
          <p:cNvSpPr>
            <a:spLocks noChangeArrowheads="1"/>
          </p:cNvSpPr>
          <p:nvPr/>
        </p:nvSpPr>
        <p:spPr bwMode="auto">
          <a:xfrm>
            <a:off x="457200" y="742950"/>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LANGUAGE IS LEARNED THROUGH RELATIONSHIPS</a:t>
            </a:r>
          </a:p>
        </p:txBody>
      </p:sp>
      <p:sp>
        <p:nvSpPr>
          <p:cNvPr id="7" name="Rectangle 6"/>
          <p:cNvSpPr/>
          <p:nvPr/>
        </p:nvSpPr>
        <p:spPr>
          <a:xfrm>
            <a:off x="2147888" y="208280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414" name="TextBox 7"/>
          <p:cNvSpPr txBox="1">
            <a:spLocks noChangeArrowheads="1"/>
          </p:cNvSpPr>
          <p:nvPr/>
        </p:nvSpPr>
        <p:spPr bwMode="auto">
          <a:xfrm>
            <a:off x="2595563" y="2024063"/>
            <a:ext cx="4940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7F7F7F"/>
                </a:solidFill>
                <a:latin typeface="Arial" charset="0"/>
                <a:cs typeface="Arial" charset="0"/>
              </a:rPr>
              <a:t>Language is acquired in the first years of life as we engage in imitation, turn-taking, verbal and non-verbal communication.</a:t>
            </a:r>
          </a:p>
          <a:p>
            <a:pPr eaLnBrk="1" hangingPunct="1"/>
            <a:endParaRPr lang="en-US" sz="1800">
              <a:solidFill>
                <a:srgbClr val="7F7F7F"/>
              </a:solidFill>
              <a:latin typeface="MetaOT-Book" charset="0"/>
              <a:cs typeface="MetaOT-Book" charset="0"/>
            </a:endParaRPr>
          </a:p>
        </p:txBody>
      </p:sp>
      <p:pic>
        <p:nvPicPr>
          <p:cNvPr id="17415" name="Picture 2" descr="shutterstock_37221864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5563" y="2986088"/>
            <a:ext cx="4416425" cy="29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endParaRPr lang="en-US">
              <a:latin typeface="Calibri" charset="0"/>
            </a:endParaRPr>
          </a:p>
        </p:txBody>
      </p:sp>
      <p:pic>
        <p:nvPicPr>
          <p:cNvPr id="19458" name="Content Placeholder 1" descr="shutterstock_349673504.jpg"/>
          <p:cNvPicPr>
            <a:picLocks noGrp="1" noChangeAspect="1"/>
          </p:cNvPicPr>
          <p:nvPr>
            <p:ph idx="1"/>
          </p:nvPr>
        </p:nvPicPr>
        <p:blipFill>
          <a:blip r:embed="rId3">
            <a:extLst>
              <a:ext uri="{28A0092B-C50C-407E-A947-70E740481C1C}">
                <a14:useLocalDpi xmlns:a14="http://schemas.microsoft.com/office/drawing/2010/main" val="0"/>
              </a:ext>
            </a:extLst>
          </a:blip>
          <a:srcRect t="31355" b="31355"/>
          <a:stretch>
            <a:fillRect/>
          </a:stretch>
        </p:blipFill>
        <p:spPr/>
      </p:pic>
      <p:pic>
        <p:nvPicPr>
          <p:cNvPr id="19459" name="Picture 3" descr="PPTslide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06788" y="199390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3954463" y="1935163"/>
            <a:ext cx="4940300" cy="2308225"/>
          </a:xfrm>
          <a:prstGeom prst="rect">
            <a:avLst/>
          </a:prstGeom>
          <a:noFill/>
        </p:spPr>
        <p:txBody>
          <a:bodyPr>
            <a:spAutoFit/>
          </a:bodyPr>
          <a:lstStyle/>
          <a:p>
            <a:pPr>
              <a:defRPr/>
            </a:pPr>
            <a:r>
              <a:rPr lang="en-US" altLang="en-US" dirty="0">
                <a:solidFill>
                  <a:srgbClr val="7F7F7F"/>
                </a:solidFill>
                <a:latin typeface="Arial"/>
                <a:cs typeface="Arial"/>
              </a:rPr>
              <a:t>Children who are read to have a large vocabulary and better language skills when they start school.</a:t>
            </a:r>
          </a:p>
          <a:p>
            <a:pPr>
              <a:defRPr/>
            </a:pPr>
            <a:endParaRPr lang="en-US" altLang="en-US" dirty="0">
              <a:solidFill>
                <a:srgbClr val="7F7F7F"/>
              </a:solidFill>
              <a:latin typeface="Arial"/>
              <a:cs typeface="Arial"/>
            </a:endParaRPr>
          </a:p>
          <a:p>
            <a:pPr>
              <a:defRPr/>
            </a:pPr>
            <a:r>
              <a:rPr lang="en-US" altLang="en-US" dirty="0">
                <a:solidFill>
                  <a:srgbClr val="7F7F7F"/>
                </a:solidFill>
                <a:latin typeface="Arial"/>
                <a:cs typeface="Arial"/>
              </a:rPr>
              <a:t>By age 3, children have already developed many literacy skills and attitudes.</a:t>
            </a:r>
          </a:p>
          <a:p>
            <a:pPr fontAlgn="auto">
              <a:spcBef>
                <a:spcPts val="0"/>
              </a:spcBef>
              <a:spcAft>
                <a:spcPts val="0"/>
              </a:spcAft>
              <a:defRPr/>
            </a:pPr>
            <a:endParaRPr lang="en-US" dirty="0">
              <a:solidFill>
                <a:schemeClr val="tx1">
                  <a:lumMod val="50000"/>
                  <a:lumOff val="50000"/>
                </a:schemeClr>
              </a:solidFill>
              <a:latin typeface="MetaOT-Book"/>
              <a:ea typeface="+mn-ea"/>
              <a:cs typeface="MetaOT-Book"/>
            </a:endParaRPr>
          </a:p>
          <a:p>
            <a:pPr fontAlgn="auto">
              <a:spcBef>
                <a:spcPts val="0"/>
              </a:spcBef>
              <a:spcAft>
                <a:spcPts val="0"/>
              </a:spcAft>
              <a:defRPr/>
            </a:pPr>
            <a:endParaRPr lang="en-US" dirty="0">
              <a:solidFill>
                <a:schemeClr val="tx1">
                  <a:lumMod val="50000"/>
                  <a:lumOff val="50000"/>
                </a:schemeClr>
              </a:solidFill>
              <a:latin typeface="MetaOT-Book"/>
              <a:ea typeface="+mn-ea"/>
              <a:cs typeface="MetaOT-Book"/>
            </a:endParaRPr>
          </a:p>
        </p:txBody>
      </p:sp>
      <p:sp>
        <p:nvSpPr>
          <p:cNvPr id="7" name="Rectangle 6"/>
          <p:cNvSpPr/>
          <p:nvPr/>
        </p:nvSpPr>
        <p:spPr>
          <a:xfrm>
            <a:off x="3506788" y="313055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463" name="Rectangle 7"/>
          <p:cNvSpPr>
            <a:spLocks noChangeArrowheads="1"/>
          </p:cNvSpPr>
          <p:nvPr/>
        </p:nvSpPr>
        <p:spPr bwMode="auto">
          <a:xfrm>
            <a:off x="457200" y="95567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RESEARCH FINDINGS</a:t>
            </a:r>
          </a:p>
        </p:txBody>
      </p:sp>
      <p:pic>
        <p:nvPicPr>
          <p:cNvPr id="19464" name="Picture 2" descr="shutterstock_3496735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0" y="1935163"/>
            <a:ext cx="3044825" cy="449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endParaRPr lang="en-US">
              <a:latin typeface="Calibri" charset="0"/>
            </a:endParaRPr>
          </a:p>
        </p:txBody>
      </p:sp>
      <p:sp>
        <p:nvSpPr>
          <p:cNvPr id="21506" name="Content Placeholder 2"/>
          <p:cNvSpPr>
            <a:spLocks noGrp="1"/>
          </p:cNvSpPr>
          <p:nvPr>
            <p:ph idx="1"/>
          </p:nvPr>
        </p:nvSpPr>
        <p:spPr/>
        <p:txBody>
          <a:bodyPr/>
          <a:lstStyle/>
          <a:p>
            <a:endParaRPr lang="en-US">
              <a:latin typeface="Calibri" charset="0"/>
            </a:endParaRPr>
          </a:p>
        </p:txBody>
      </p:sp>
      <p:pic>
        <p:nvPicPr>
          <p:cNvPr id="21507" name="Picture 3" descr="PPTslid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47888" y="208280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2595563" y="2024063"/>
            <a:ext cx="4940300" cy="4524375"/>
          </a:xfrm>
          <a:prstGeom prst="rect">
            <a:avLst/>
          </a:prstGeom>
          <a:noFill/>
        </p:spPr>
        <p:txBody>
          <a:bodyPr>
            <a:spAutoFit/>
          </a:bodyPr>
          <a:lstStyle/>
          <a:p>
            <a:pPr>
              <a:defRPr/>
            </a:pPr>
            <a:r>
              <a:rPr lang="en-US" altLang="en-US" dirty="0">
                <a:solidFill>
                  <a:schemeClr val="bg1">
                    <a:lumMod val="50000"/>
                  </a:schemeClr>
                </a:solidFill>
                <a:latin typeface="Arial"/>
                <a:cs typeface="Arial"/>
              </a:rPr>
              <a:t>Introduces the left-to-right reading process.</a:t>
            </a:r>
          </a:p>
          <a:p>
            <a:pPr>
              <a:defRPr/>
            </a:pPr>
            <a:endParaRPr lang="en-US" altLang="en-US" dirty="0">
              <a:solidFill>
                <a:schemeClr val="bg1">
                  <a:lumMod val="50000"/>
                </a:schemeClr>
              </a:solidFill>
              <a:latin typeface="Arial"/>
              <a:cs typeface="Arial"/>
            </a:endParaRPr>
          </a:p>
          <a:p>
            <a:pPr>
              <a:defRPr/>
            </a:pPr>
            <a:r>
              <a:rPr lang="en-US" altLang="en-US" dirty="0">
                <a:solidFill>
                  <a:schemeClr val="bg1">
                    <a:lumMod val="50000"/>
                  </a:schemeClr>
                </a:solidFill>
                <a:latin typeface="Arial"/>
                <a:cs typeface="Arial"/>
              </a:rPr>
              <a:t>Exposes the child to an exciting, new world through stories and informational titles.</a:t>
            </a:r>
          </a:p>
          <a:p>
            <a:pPr>
              <a:defRPr/>
            </a:pPr>
            <a:endParaRPr lang="en-US" altLang="en-US" dirty="0">
              <a:solidFill>
                <a:schemeClr val="bg1">
                  <a:lumMod val="50000"/>
                </a:schemeClr>
              </a:solidFill>
              <a:latin typeface="Arial"/>
              <a:cs typeface="Arial"/>
            </a:endParaRPr>
          </a:p>
          <a:p>
            <a:pPr>
              <a:defRPr/>
            </a:pPr>
            <a:r>
              <a:rPr lang="en-US" altLang="en-US" dirty="0">
                <a:solidFill>
                  <a:schemeClr val="bg1">
                    <a:lumMod val="50000"/>
                  </a:schemeClr>
                </a:solidFill>
                <a:latin typeface="Arial"/>
                <a:cs typeface="Arial"/>
              </a:rPr>
              <a:t>Allows the child to hear the patterns of his/her language.</a:t>
            </a:r>
          </a:p>
          <a:p>
            <a:pPr>
              <a:defRPr/>
            </a:pPr>
            <a:endParaRPr lang="en-US" altLang="en-US" dirty="0">
              <a:solidFill>
                <a:schemeClr val="bg1">
                  <a:lumMod val="50000"/>
                </a:schemeClr>
              </a:solidFill>
              <a:latin typeface="Arial"/>
              <a:cs typeface="Arial"/>
            </a:endParaRPr>
          </a:p>
          <a:p>
            <a:pPr>
              <a:defRPr/>
            </a:pPr>
            <a:r>
              <a:rPr lang="en-US" altLang="en-US" dirty="0">
                <a:solidFill>
                  <a:schemeClr val="bg1">
                    <a:lumMod val="50000"/>
                  </a:schemeClr>
                </a:solidFill>
                <a:latin typeface="Arial"/>
                <a:cs typeface="Arial"/>
              </a:rPr>
              <a:t>Connects a child with an adult.</a:t>
            </a:r>
          </a:p>
          <a:p>
            <a:pPr>
              <a:defRPr/>
            </a:pPr>
            <a:endParaRPr lang="en-US" altLang="en-US" dirty="0">
              <a:solidFill>
                <a:schemeClr val="bg1">
                  <a:lumMod val="50000"/>
                </a:schemeClr>
              </a:solidFill>
              <a:latin typeface="Arial"/>
              <a:cs typeface="Arial"/>
            </a:endParaRPr>
          </a:p>
          <a:p>
            <a:pPr>
              <a:defRPr/>
            </a:pPr>
            <a:r>
              <a:rPr lang="en-US" altLang="en-US" dirty="0">
                <a:solidFill>
                  <a:srgbClr val="7F7F7F"/>
                </a:solidFill>
                <a:latin typeface="Arial"/>
                <a:cs typeface="Arial"/>
              </a:rPr>
              <a:t>Adults and children exhibit certain positive social-emotional skills when sharing books together.</a:t>
            </a:r>
          </a:p>
          <a:p>
            <a:pPr>
              <a:defRPr/>
            </a:pPr>
            <a:endParaRPr lang="en-US" altLang="en-US" dirty="0">
              <a:solidFill>
                <a:schemeClr val="bg1">
                  <a:lumMod val="50000"/>
                </a:schemeClr>
              </a:solidFill>
              <a:latin typeface="Arial"/>
              <a:cs typeface="Arial"/>
            </a:endParaRPr>
          </a:p>
          <a:p>
            <a:pPr fontAlgn="auto">
              <a:spcBef>
                <a:spcPts val="0"/>
              </a:spcBef>
              <a:spcAft>
                <a:spcPts val="0"/>
              </a:spcAft>
              <a:defRPr/>
            </a:pPr>
            <a:endParaRPr lang="en-US" dirty="0">
              <a:solidFill>
                <a:schemeClr val="bg1">
                  <a:lumMod val="50000"/>
                </a:schemeClr>
              </a:solidFill>
              <a:latin typeface="Arial"/>
              <a:ea typeface="+mn-ea"/>
              <a:cs typeface="Arial"/>
            </a:endParaRPr>
          </a:p>
          <a:p>
            <a:pPr fontAlgn="auto">
              <a:spcBef>
                <a:spcPts val="0"/>
              </a:spcBef>
              <a:spcAft>
                <a:spcPts val="0"/>
              </a:spcAft>
              <a:defRPr/>
            </a:pPr>
            <a:endParaRPr lang="en-US" dirty="0">
              <a:solidFill>
                <a:schemeClr val="bg1">
                  <a:lumMod val="50000"/>
                </a:schemeClr>
              </a:solidFill>
              <a:latin typeface="Arial"/>
              <a:ea typeface="+mn-ea"/>
              <a:cs typeface="Arial"/>
            </a:endParaRPr>
          </a:p>
        </p:txBody>
      </p:sp>
      <p:sp>
        <p:nvSpPr>
          <p:cNvPr id="7" name="Rectangle 6"/>
          <p:cNvSpPr/>
          <p:nvPr/>
        </p:nvSpPr>
        <p:spPr>
          <a:xfrm>
            <a:off x="2147888" y="3462338"/>
            <a:ext cx="242887"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511" name="Rectangle 7"/>
          <p:cNvSpPr>
            <a:spLocks noChangeArrowheads="1"/>
          </p:cNvSpPr>
          <p:nvPr/>
        </p:nvSpPr>
        <p:spPr bwMode="auto">
          <a:xfrm>
            <a:off x="457200" y="746125"/>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WHY BOOKS WITH YOUNG CHILDREN?</a:t>
            </a:r>
          </a:p>
        </p:txBody>
      </p:sp>
      <p:sp>
        <p:nvSpPr>
          <p:cNvPr id="9" name="Rectangle 8"/>
          <p:cNvSpPr/>
          <p:nvPr/>
        </p:nvSpPr>
        <p:spPr>
          <a:xfrm>
            <a:off x="2179638" y="2673350"/>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179638" y="4267200"/>
            <a:ext cx="241300"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2209800" y="4854575"/>
            <a:ext cx="242888"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endParaRPr lang="en-US">
              <a:latin typeface="Calibri" charset="0"/>
            </a:endParaRPr>
          </a:p>
        </p:txBody>
      </p:sp>
      <p:pic>
        <p:nvPicPr>
          <p:cNvPr id="22530" name="Content Placeholder 1" descr="shutterstock_311476439.jpg"/>
          <p:cNvPicPr>
            <a:picLocks noGrp="1" noChangeAspect="1"/>
          </p:cNvPicPr>
          <p:nvPr>
            <p:ph idx="1"/>
          </p:nvPr>
        </p:nvPicPr>
        <p:blipFill>
          <a:blip r:embed="rId3">
            <a:extLst>
              <a:ext uri="{28A0092B-C50C-407E-A947-70E740481C1C}">
                <a14:useLocalDpi xmlns:a14="http://schemas.microsoft.com/office/drawing/2010/main" val="0"/>
              </a:ext>
            </a:extLst>
          </a:blip>
          <a:srcRect t="22502" b="22502"/>
          <a:stretch>
            <a:fillRect/>
          </a:stretch>
        </p:blipFill>
        <p:spPr/>
      </p:pic>
      <p:pic>
        <p:nvPicPr>
          <p:cNvPr id="22531" name="Picture 3" descr="PPTslide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4"/>
          <p:cNvSpPr>
            <a:spLocks noChangeArrowheads="1"/>
          </p:cNvSpPr>
          <p:nvPr/>
        </p:nvSpPr>
        <p:spPr bwMode="auto">
          <a:xfrm>
            <a:off x="457200" y="74295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REMINDERS</a:t>
            </a:r>
          </a:p>
        </p:txBody>
      </p:sp>
      <p:sp>
        <p:nvSpPr>
          <p:cNvPr id="9" name="Rectangle 8"/>
          <p:cNvSpPr/>
          <p:nvPr/>
        </p:nvSpPr>
        <p:spPr>
          <a:xfrm>
            <a:off x="3532188" y="2074863"/>
            <a:ext cx="242887"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534" name="TextBox 9"/>
          <p:cNvSpPr txBox="1">
            <a:spLocks noChangeArrowheads="1"/>
          </p:cNvSpPr>
          <p:nvPr/>
        </p:nvSpPr>
        <p:spPr bwMode="auto">
          <a:xfrm>
            <a:off x="3979863" y="2016125"/>
            <a:ext cx="49403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7F7F7F"/>
                </a:solidFill>
                <a:latin typeface="Arial" charset="0"/>
                <a:cs typeface="Arial" charset="0"/>
              </a:rPr>
              <a:t>It is important to understand your child’s feelings. Children need to be able to play with words and language.  </a:t>
            </a:r>
            <a:br>
              <a:rPr lang="en-US" sz="1800">
                <a:solidFill>
                  <a:srgbClr val="7F7F7F"/>
                </a:solidFill>
                <a:latin typeface="Arial" charset="0"/>
                <a:cs typeface="Arial" charset="0"/>
              </a:rPr>
            </a:br>
            <a:r>
              <a:rPr lang="en-US" sz="1800">
                <a:solidFill>
                  <a:srgbClr val="7F7F7F"/>
                </a:solidFill>
                <a:latin typeface="Arial" charset="0"/>
                <a:cs typeface="Arial" charset="0"/>
              </a:rPr>
              <a:t/>
            </a:r>
            <a:br>
              <a:rPr lang="en-US" sz="1800">
                <a:solidFill>
                  <a:srgbClr val="7F7F7F"/>
                </a:solidFill>
                <a:latin typeface="Arial" charset="0"/>
                <a:cs typeface="Arial" charset="0"/>
              </a:rPr>
            </a:br>
            <a:r>
              <a:rPr lang="en-US" sz="1800">
                <a:solidFill>
                  <a:srgbClr val="7F7F7F"/>
                </a:solidFill>
                <a:latin typeface="Arial" charset="0"/>
                <a:cs typeface="Arial" charset="0"/>
              </a:rPr>
              <a:t>Remember to find topics they like or things they can relate to from their own experiences.</a:t>
            </a:r>
            <a:br>
              <a:rPr lang="en-US" sz="1800">
                <a:solidFill>
                  <a:srgbClr val="7F7F7F"/>
                </a:solidFill>
                <a:latin typeface="Arial" charset="0"/>
                <a:cs typeface="Arial" charset="0"/>
              </a:rPr>
            </a:br>
            <a:r>
              <a:rPr lang="en-US" sz="1800">
                <a:solidFill>
                  <a:srgbClr val="7F7F7F"/>
                </a:solidFill>
                <a:latin typeface="Arial" charset="0"/>
                <a:cs typeface="Arial" charset="0"/>
              </a:rPr>
              <a:t/>
            </a:r>
            <a:br>
              <a:rPr lang="en-US" sz="1800">
                <a:solidFill>
                  <a:srgbClr val="7F7F7F"/>
                </a:solidFill>
                <a:latin typeface="Arial" charset="0"/>
                <a:cs typeface="Arial" charset="0"/>
              </a:rPr>
            </a:br>
            <a:r>
              <a:rPr lang="en-US" sz="1800">
                <a:solidFill>
                  <a:srgbClr val="7F7F7F"/>
                </a:solidFill>
                <a:latin typeface="Arial" charset="0"/>
                <a:cs typeface="Arial" charset="0"/>
              </a:rPr>
              <a:t>Just think of all the places they will go!</a:t>
            </a:r>
            <a:br>
              <a:rPr lang="en-US" sz="1800">
                <a:solidFill>
                  <a:srgbClr val="7F7F7F"/>
                </a:solidFill>
                <a:latin typeface="Arial" charset="0"/>
                <a:cs typeface="Arial" charset="0"/>
              </a:rPr>
            </a:br>
            <a:endParaRPr lang="en-US" sz="1800">
              <a:solidFill>
                <a:srgbClr val="7F7F7F"/>
              </a:solidFill>
              <a:latin typeface="Arial" charset="0"/>
              <a:cs typeface="Arial" charset="0"/>
            </a:endParaRPr>
          </a:p>
          <a:p>
            <a:pPr eaLnBrk="1" hangingPunct="1"/>
            <a:endParaRPr lang="en-US" sz="1800">
              <a:solidFill>
                <a:srgbClr val="7F7F7F"/>
              </a:solidFill>
              <a:latin typeface="Arial" charset="0"/>
              <a:cs typeface="Arial" charset="0"/>
            </a:endParaRPr>
          </a:p>
          <a:p>
            <a:pPr eaLnBrk="1" hangingPunct="1"/>
            <a:endParaRPr lang="en-US" sz="1800">
              <a:solidFill>
                <a:srgbClr val="7F7F7F"/>
              </a:solidFill>
              <a:latin typeface="Arial" charset="0"/>
              <a:cs typeface="Arial" charset="0"/>
            </a:endParaRPr>
          </a:p>
          <a:p>
            <a:pPr eaLnBrk="1" hangingPunct="1"/>
            <a:endParaRPr lang="en-US" sz="1800">
              <a:solidFill>
                <a:srgbClr val="7F7F7F"/>
              </a:solidFill>
              <a:latin typeface="Arial" charset="0"/>
              <a:cs typeface="Arial" charset="0"/>
            </a:endParaRPr>
          </a:p>
        </p:txBody>
      </p:sp>
      <p:sp>
        <p:nvSpPr>
          <p:cNvPr id="11" name="Rectangle 10"/>
          <p:cNvSpPr/>
          <p:nvPr/>
        </p:nvSpPr>
        <p:spPr>
          <a:xfrm>
            <a:off x="3532188" y="3205163"/>
            <a:ext cx="242887"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3563938" y="399891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22537" name="Picture 2" descr="shutterstock_31147643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25" y="2074863"/>
            <a:ext cx="2805113" cy="28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endParaRPr lang="en-US">
              <a:latin typeface="Calibri" charset="0"/>
            </a:endParaRPr>
          </a:p>
        </p:txBody>
      </p:sp>
      <p:sp>
        <p:nvSpPr>
          <p:cNvPr id="24578" name="Content Placeholder 2"/>
          <p:cNvSpPr>
            <a:spLocks noGrp="1"/>
          </p:cNvSpPr>
          <p:nvPr>
            <p:ph idx="1"/>
          </p:nvPr>
        </p:nvSpPr>
        <p:spPr/>
        <p:txBody>
          <a:bodyPr/>
          <a:lstStyle/>
          <a:p>
            <a:endParaRPr lang="en-US">
              <a:latin typeface="Calibri" charset="0"/>
            </a:endParaRPr>
          </a:p>
        </p:txBody>
      </p:sp>
      <p:pic>
        <p:nvPicPr>
          <p:cNvPr id="24579" name="Picture 3" descr="PPTslid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47888" y="208280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81" name="TextBox 5"/>
          <p:cNvSpPr txBox="1">
            <a:spLocks noChangeArrowheads="1"/>
          </p:cNvSpPr>
          <p:nvPr/>
        </p:nvSpPr>
        <p:spPr bwMode="auto">
          <a:xfrm>
            <a:off x="2595563" y="2024063"/>
            <a:ext cx="49403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7F7F7F"/>
                </a:solidFill>
                <a:latin typeface="Arial" charset="0"/>
                <a:cs typeface="Arial" charset="0"/>
              </a:rPr>
              <a:t>Shared reading allows adults and children to read together and interact with the book together.</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Repetition of the same book helps children with recognition.</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Children learn something different each time the book is read.</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Adults model strategies used to read.</a:t>
            </a:r>
          </a:p>
        </p:txBody>
      </p:sp>
      <p:sp>
        <p:nvSpPr>
          <p:cNvPr id="7" name="Rectangle 6"/>
          <p:cNvSpPr/>
          <p:nvPr/>
        </p:nvSpPr>
        <p:spPr>
          <a:xfrm>
            <a:off x="2147888" y="4010025"/>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83" name="Rectangle 7"/>
          <p:cNvSpPr>
            <a:spLocks noChangeArrowheads="1"/>
          </p:cNvSpPr>
          <p:nvPr/>
        </p:nvSpPr>
        <p:spPr bwMode="auto">
          <a:xfrm>
            <a:off x="457200" y="955675"/>
            <a:ext cx="566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SHARED READING: WHAT IS IT?</a:t>
            </a:r>
          </a:p>
        </p:txBody>
      </p:sp>
      <p:sp>
        <p:nvSpPr>
          <p:cNvPr id="9" name="Rectangle 8"/>
          <p:cNvSpPr/>
          <p:nvPr/>
        </p:nvSpPr>
        <p:spPr>
          <a:xfrm>
            <a:off x="2147888" y="3208338"/>
            <a:ext cx="242887"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2179638" y="4792663"/>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endParaRPr lang="en-US">
              <a:latin typeface="Calibri" charset="0"/>
            </a:endParaRPr>
          </a:p>
        </p:txBody>
      </p:sp>
      <p:sp>
        <p:nvSpPr>
          <p:cNvPr id="25602" name="Content Placeholder 2"/>
          <p:cNvSpPr>
            <a:spLocks noGrp="1"/>
          </p:cNvSpPr>
          <p:nvPr>
            <p:ph idx="1"/>
          </p:nvPr>
        </p:nvSpPr>
        <p:spPr/>
        <p:txBody>
          <a:bodyPr/>
          <a:lstStyle/>
          <a:p>
            <a:endParaRPr lang="en-US">
              <a:latin typeface="Calibri" charset="0"/>
            </a:endParaRPr>
          </a:p>
        </p:txBody>
      </p:sp>
      <p:pic>
        <p:nvPicPr>
          <p:cNvPr id="25603" name="Picture 3" descr="PPTslid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19488" y="205740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605" name="TextBox 5"/>
          <p:cNvSpPr txBox="1">
            <a:spLocks noChangeArrowheads="1"/>
          </p:cNvSpPr>
          <p:nvPr/>
        </p:nvSpPr>
        <p:spPr bwMode="auto">
          <a:xfrm>
            <a:off x="3967163" y="1998663"/>
            <a:ext cx="49403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7F7F7F"/>
                </a:solidFill>
                <a:latin typeface="Arial" charset="0"/>
                <a:cs typeface="Arial" charset="0"/>
              </a:rPr>
              <a:t>Hold the book so children can see the words and pictures and read along with you.</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Point to the words as you read.</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Pause and let children finish the repeated phrases.</a:t>
            </a:r>
          </a:p>
          <a:p>
            <a:pPr eaLnBrk="1" hangingPunct="1"/>
            <a:endParaRPr lang="en-US" sz="1800">
              <a:solidFill>
                <a:srgbClr val="7F7F7F"/>
              </a:solidFill>
              <a:latin typeface="Arial" charset="0"/>
              <a:cs typeface="Arial" charset="0"/>
            </a:endParaRPr>
          </a:p>
          <a:p>
            <a:pPr eaLnBrk="1" hangingPunct="1"/>
            <a:r>
              <a:rPr lang="en-US" sz="1800">
                <a:solidFill>
                  <a:srgbClr val="7F7F7F"/>
                </a:solidFill>
                <a:latin typeface="Arial" charset="0"/>
                <a:cs typeface="Arial" charset="0"/>
              </a:rPr>
              <a:t>Ask questions about the pictures on the page.</a:t>
            </a:r>
          </a:p>
          <a:p>
            <a:pPr eaLnBrk="1" hangingPunct="1"/>
            <a:endParaRPr lang="en-US" sz="1800" b="1" i="1" u="sng">
              <a:solidFill>
                <a:srgbClr val="7F7F7F"/>
              </a:solidFill>
              <a:latin typeface="Arial" charset="0"/>
              <a:cs typeface="Arial" charset="0"/>
            </a:endParaRPr>
          </a:p>
          <a:p>
            <a:pPr eaLnBrk="1" hangingPunct="1"/>
            <a:r>
              <a:rPr lang="en-US" sz="1800" b="1">
                <a:solidFill>
                  <a:srgbClr val="7F7F7F"/>
                </a:solidFill>
                <a:latin typeface="Arial" charset="0"/>
                <a:cs typeface="Arial" charset="0"/>
              </a:rPr>
              <a:t>Make connections to real life and everyday life or events you did with your child.</a:t>
            </a:r>
          </a:p>
        </p:txBody>
      </p:sp>
      <p:sp>
        <p:nvSpPr>
          <p:cNvPr id="7" name="Rectangle 6"/>
          <p:cNvSpPr/>
          <p:nvPr/>
        </p:nvSpPr>
        <p:spPr>
          <a:xfrm>
            <a:off x="3519488" y="3482975"/>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607" name="Rectangle 7"/>
          <p:cNvSpPr>
            <a:spLocks noChangeArrowheads="1"/>
          </p:cNvSpPr>
          <p:nvPr/>
        </p:nvSpPr>
        <p:spPr bwMode="auto">
          <a:xfrm>
            <a:off x="457200" y="952500"/>
            <a:ext cx="5829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solidFill>
                  <a:schemeClr val="bg1"/>
                </a:solidFill>
                <a:latin typeface="Arial" charset="0"/>
                <a:cs typeface="Arial" charset="0"/>
              </a:rPr>
              <a:t>SHARED READING: WHAT ADULTS DO</a:t>
            </a:r>
          </a:p>
        </p:txBody>
      </p:sp>
      <p:sp>
        <p:nvSpPr>
          <p:cNvPr id="9" name="Rectangle 8"/>
          <p:cNvSpPr/>
          <p:nvPr/>
        </p:nvSpPr>
        <p:spPr>
          <a:xfrm>
            <a:off x="3519488" y="281940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3551238" y="4230688"/>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3551238" y="4814888"/>
            <a:ext cx="241300"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5611" name="Picture 11" descr="shutterstock_45367315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290512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UWBLA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2129</TotalTime>
  <Words>2913</Words>
  <Application>Microsoft Macintosh PowerPoint</Application>
  <PresentationFormat>On-screen Show (4:3)</PresentationFormat>
  <Paragraphs>377</Paragraphs>
  <Slides>39</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Calibri</vt:lpstr>
      <vt:lpstr>ＭＳ Ｐゴシック</vt:lpstr>
      <vt:lpstr>Arial</vt:lpstr>
      <vt:lpstr>TradeGothic CondEighteen</vt:lpstr>
      <vt:lpstr>MetaOT-Book</vt:lpstr>
      <vt:lpstr>Wingdings</vt:lpstr>
      <vt:lpstr>Arial Bold</vt:lpstr>
      <vt:lpstr>Bradley Hand ITC</vt:lpstr>
      <vt:lpstr>Tahoma</vt:lpstr>
      <vt:lpstr>Arial Black</vt:lpstr>
      <vt:lpstr>Lucida Grande</vt:lpstr>
      <vt:lpstr>Times</vt:lpstr>
      <vt:lpstr>UWBLA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Brock</dc:creator>
  <cp:lastModifiedBy>MARIANA FLORIT</cp:lastModifiedBy>
  <cp:revision>34</cp:revision>
  <dcterms:created xsi:type="dcterms:W3CDTF">2015-04-21T19:52:07Z</dcterms:created>
  <dcterms:modified xsi:type="dcterms:W3CDTF">2016-07-20T05:45:12Z</dcterms:modified>
</cp:coreProperties>
</file>