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68" r:id="rId5"/>
    <p:sldId id="269" r:id="rId6"/>
    <p:sldId id="270" r:id="rId7"/>
    <p:sldId id="279" r:id="rId8"/>
    <p:sldId id="271" r:id="rId9"/>
    <p:sldId id="272" r:id="rId10"/>
    <p:sldId id="273" r:id="rId11"/>
    <p:sldId id="274" r:id="rId12"/>
    <p:sldId id="275" r:id="rId13"/>
    <p:sldId id="265" r:id="rId14"/>
    <p:sldId id="276" r:id="rId15"/>
    <p:sldId id="277" r:id="rId16"/>
    <p:sldId id="278" r:id="rId17"/>
    <p:sldId id="257" r:id="rId18"/>
    <p:sldId id="258" r:id="rId19"/>
    <p:sldId id="261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343"/>
    <a:srgbClr val="0E4294"/>
    <a:srgbClr val="0D0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2A811D-2A22-F140-9D8B-66141B100674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C06417-7F71-B243-8A02-4B1057881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5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BE45B87-18F7-6A41-B0A0-B2C6D03C75D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C85F-B24E-B34E-9765-C5C8BB6BB167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4196-F6C5-DC4E-9488-35BB216E1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8491-C575-E148-948B-9F1D7CB2949B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5A6B-E286-D147-8F53-64C3DD0CC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ACF8-2529-9243-AB87-70C2C9A89B36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2C73-8156-A145-A072-9C2E1B413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7791-BAE3-474B-AE9E-DD95F0447CAA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536C-5971-8148-B5BE-15CB9CAF5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8B20-3C11-AC45-A61A-97CE68264268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7B3F-61BC-4D41-B5E4-1F2B23CA7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0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8621-05A9-D247-8896-C93689BACD4F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1EC-E8D5-6E4F-9DC8-7D4AA61E3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5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0115-F574-6443-874A-7039E9751CB6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6E02-860A-8F44-9A49-EFF78928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4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B454-B9E6-4148-B5FF-35FED70CDDBA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7F58-46BA-8F43-BD56-3F913551D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2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8444-3E94-0E46-9778-37D241432FAA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6EE64-F79B-894E-930D-DA9C11AC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61F9-67FF-4D4E-BCA3-ECE8E1DB78E7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18EB-EF2C-7E48-9D08-1949D7F41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2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82EA-2AF6-4A47-AC75-D887596CC6BB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E82E-0E17-3344-8314-894B23473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05A0F1-2BBE-3F4A-9926-5C1485BC509A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EAD9BE-23ED-094B-9149-74DE72F9C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4339" name="Picture 4" descr="PPTcover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33363" y="2857500"/>
            <a:ext cx="8674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8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United Way</a:t>
            </a:r>
          </a:p>
          <a:p>
            <a:pPr algn="ctr"/>
            <a:r>
              <a:rPr lang="en-US" sz="48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Born Learning Academy</a:t>
            </a:r>
          </a:p>
          <a:p>
            <a:pPr algn="ctr"/>
            <a:r>
              <a:rPr lang="en-US" sz="48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Workshop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3555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57200" y="946150"/>
            <a:ext cx="579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CHILDCARE CHECKLIST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7888" y="401161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2595563" y="2024063"/>
            <a:ext cx="49403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7F7F7F"/>
                </a:solidFill>
                <a:latin typeface="Arial" charset="0"/>
                <a:cs typeface="Verdana" charset="0"/>
              </a:rPr>
              <a:t>Choose a safe, nurturing setting that meets children’s social and emotional needs.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u="sng">
                <a:solidFill>
                  <a:srgbClr val="7F7F7F"/>
                </a:solidFill>
                <a:latin typeface="Arial" charset="0"/>
                <a:cs typeface="Arial" charset="0"/>
              </a:rPr>
              <a:t>Adult to Child Ratio</a:t>
            </a:r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: The fewer children for each adult, the better for your child. 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u="sng">
                <a:solidFill>
                  <a:srgbClr val="7F7F7F"/>
                </a:solidFill>
                <a:latin typeface="Arial" charset="0"/>
                <a:cs typeface="Arial" charset="0"/>
              </a:rPr>
              <a:t>Group Size: </a:t>
            </a:r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The smaller the group, the better.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u="sng">
                <a:solidFill>
                  <a:srgbClr val="7F7F7F"/>
                </a:solidFill>
                <a:latin typeface="Arial" charset="0"/>
                <a:cs typeface="Arial" charset="0"/>
              </a:rPr>
              <a:t>Qualifications</a:t>
            </a:r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: Your child is likely to learn more with an educated staff.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29146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4578" name="Content Placeholder 1" descr="shutterstock_38617046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2" b="9792"/>
          <a:stretch>
            <a:fillRect/>
          </a:stretch>
        </p:blipFill>
        <p:spPr/>
      </p:pic>
      <p:pic>
        <p:nvPicPr>
          <p:cNvPr id="24579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57200" y="946150"/>
            <a:ext cx="579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CHILDCARE CHECKLIST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3957638" y="1931988"/>
            <a:ext cx="4940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7F7F7F"/>
                </a:solidFill>
                <a:latin typeface="Arial" charset="0"/>
                <a:cs typeface="Arial" charset="0"/>
              </a:rPr>
              <a:t>Staff Turnover</a:t>
            </a:r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: Your child needs to have a relationship with his teacher, and feel safe in his environment.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u="sng">
                <a:solidFill>
                  <a:srgbClr val="7F7F7F"/>
                </a:solidFill>
                <a:latin typeface="Arial" charset="0"/>
                <a:cs typeface="Arial" charset="0"/>
              </a:rPr>
              <a:t>Accreditation/Quality Rating</a:t>
            </a:r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: This is an indicator of quality.</a:t>
            </a:r>
            <a:endParaRPr lang="en-US" sz="1800">
              <a:solidFill>
                <a:srgbClr val="7F7F7F"/>
              </a:solidFill>
              <a:latin typeface="Arial" charset="0"/>
              <a:cs typeface="Verdan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9963" y="31623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963" y="211613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4" name="Picture 2" descr="shutterstock_3861704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3362" r="3957" b="5321"/>
          <a:stretch>
            <a:fillRect/>
          </a:stretch>
        </p:blipFill>
        <p:spPr bwMode="auto">
          <a:xfrm>
            <a:off x="285750" y="1941513"/>
            <a:ext cx="30781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5602" name="Content Placeholder 1" descr="shutterstock_33870249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  <p:pic>
        <p:nvPicPr>
          <p:cNvPr id="25603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HOMEWORK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413" y="2024063"/>
            <a:ext cx="86375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Read to your child before bed!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  <p:pic>
        <p:nvPicPr>
          <p:cNvPr id="25606" name="Picture 2" descr="shutterstock_3387024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670175"/>
            <a:ext cx="47180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6627" name="Picture 3" descr="PPT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7651" name="Picture 3" descr="PPT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546725" y="2763838"/>
            <a:ext cx="336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Post-Test</a:t>
            </a:r>
            <a:endParaRPr lang="en-US">
              <a:latin typeface="MetaOT-Book" charset="0"/>
              <a:cs typeface="MetaOT-Book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8675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47688" y="704850"/>
            <a:ext cx="158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ACTIVITY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9638" y="2082800"/>
            <a:ext cx="241300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5563" y="2024063"/>
            <a:ext cx="49403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Pick up your children from __ and break out into groups.</a:t>
            </a:r>
          </a:p>
          <a:p>
            <a:pPr>
              <a:defRPr/>
            </a:pPr>
            <a:endParaRPr lang="en-US" alt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Each breakout meets for ten minutes. Directions will be given there.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9638" y="2887663"/>
            <a:ext cx="241300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0723" name="Picture 4" descr="PPT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546725" y="2763838"/>
            <a:ext cx="3360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Thank you!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Workshop 3: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DATE AND TIME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174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 b="12682"/>
          <a:stretch>
            <a:fillRect/>
          </a:stretch>
        </p:blipFill>
        <p:spPr/>
      </p:pic>
      <p:pic>
        <p:nvPicPr>
          <p:cNvPr id="31747" name="Picture 5" descr="PPT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5546725" y="2763838"/>
            <a:ext cx="3360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SECTION HEADLINE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Deck style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2771" name="Picture 4" descr="PPT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546725" y="2763838"/>
            <a:ext cx="3360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SECTION HEADLINE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Deck style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3795" name="Picture 3" descr="PPT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546725" y="2763838"/>
            <a:ext cx="3360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SECTION HEADLINE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Deck style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536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 b="12682"/>
          <a:stretch>
            <a:fillRect/>
          </a:stretch>
        </p:blipFill>
        <p:spPr/>
      </p:pic>
      <p:pic>
        <p:nvPicPr>
          <p:cNvPr id="15363" name="Picture 5" descr="PPT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5546725" y="2763838"/>
            <a:ext cx="336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Pre-Test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481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4819" name="Picture 5" descr="PPT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5546725" y="2763838"/>
            <a:ext cx="3360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SECTION HEADLINE</a:t>
            </a:r>
          </a:p>
          <a:p>
            <a:pPr eaLnBrk="1" hangingPunct="1"/>
            <a:r>
              <a:rPr lang="en-US">
                <a:latin typeface="TradeGothic CondEighteen" charset="0"/>
                <a:cs typeface="TradeGothic CondEighteen" charset="0"/>
              </a:rPr>
              <a:t>Deck style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5843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SLIDE TITLE GOES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319246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7888" y="374808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563" y="2024063"/>
            <a:ext cx="49403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Bullet copy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Bullet copy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Bullet copy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Bullet copy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263683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6867" name="Picture 3" descr="PPT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1938" y="2892425"/>
            <a:ext cx="4938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Open Copy/Layout Slide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6386" name="Content Placeholder 1" descr="Screen Shot 2016-07-18 at 4.47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  <p:pic>
        <p:nvPicPr>
          <p:cNvPr id="16387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QUIZ: ARE YOU BABY SMART?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413" y="1863725"/>
            <a:ext cx="86375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You may do the quiz with 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partner.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Discuss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with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the people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around you when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finished.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We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will discuss as a whole group.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  <p:pic>
        <p:nvPicPr>
          <p:cNvPr id="16390" name="Picture 2" descr="Screen Shot 2016-07-18 at 4.4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9019" r="10667" b="3098"/>
          <a:stretch>
            <a:fillRect/>
          </a:stretch>
        </p:blipFill>
        <p:spPr bwMode="auto">
          <a:xfrm>
            <a:off x="2058988" y="2524125"/>
            <a:ext cx="513715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7410" name="Content Placeholder 1" descr="shutterstock_4428229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  <p:pic>
        <p:nvPicPr>
          <p:cNvPr id="17411" name="Picture 3" descr="PPTslid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638" y="1427163"/>
            <a:ext cx="86153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What can you do to better understand your child’s cues?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  <p:pic>
        <p:nvPicPr>
          <p:cNvPr id="17413" name="Picture 2" descr="shutterstock_4428229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52571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shutterstock_1579458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252571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8435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UNDERSTANDING A CHILD’S CUES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353536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563" y="2024063"/>
            <a:ext cx="49403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Pay attention to their behaviors and body language.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Listen to them.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Think about what might be different in your day’s routine to cause changes in behavior.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29146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9458" name="Content Placeholder 1" descr="shutterstock_40169899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  <p:pic>
        <p:nvPicPr>
          <p:cNvPr id="19459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BUILDING RELATIONSHIPS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37782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563" y="2024063"/>
            <a:ext cx="49403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Relationships are at the heart of learning. They are the foundation.</a:t>
            </a:r>
          </a:p>
          <a:p>
            <a:pPr>
              <a:buClr>
                <a:schemeClr val="tx1"/>
              </a:buCl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Children who connect with adults are more secure.</a:t>
            </a:r>
          </a:p>
          <a:p>
            <a:pPr>
              <a:buClr>
                <a:schemeClr val="tx1"/>
              </a:buCl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Children who feel safe will take risks and explore.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294322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shutterstock_4016989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r="6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1507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57200" y="769938"/>
            <a:ext cx="5799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HOW DO YOU CONENCT WITH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YOUR CHILD?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563" y="2012950"/>
            <a:ext cx="49403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Listen to your child.</a:t>
            </a:r>
          </a:p>
          <a:p>
            <a:pPr>
              <a:defRPr/>
            </a:pP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Play games.</a:t>
            </a:r>
          </a:p>
          <a:p>
            <a:pPr>
              <a:defRPr/>
            </a:pP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Sing with them.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31623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7888" y="26670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13" name="Picture 1" descr="shutterstock_218714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3681413"/>
            <a:ext cx="3317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2531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57200" y="769938"/>
            <a:ext cx="5799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HOW DOES THIS HELP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SCHOOL READINESS?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401161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2595563" y="2024063"/>
            <a:ext cx="49403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sz="1800" b="1">
                <a:solidFill>
                  <a:srgbClr val="7F7F7F"/>
                </a:solidFill>
                <a:latin typeface="Arial" charset="0"/>
                <a:cs typeface="Verdana" charset="0"/>
              </a:rPr>
              <a:t>Children’s social/emotional development is key!</a:t>
            </a:r>
          </a:p>
          <a:p>
            <a:pPr eaLnBrk="1" hangingPunct="1">
              <a:buClr>
                <a:schemeClr val="tx1"/>
              </a:buClr>
            </a:pPr>
            <a:endParaRPr lang="en-US" sz="1800">
              <a:solidFill>
                <a:srgbClr val="7F7F7F"/>
              </a:solidFill>
              <a:latin typeface="Arial" charset="0"/>
              <a:cs typeface="Verdana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1800">
                <a:solidFill>
                  <a:srgbClr val="7F7F7F"/>
                </a:solidFill>
                <a:latin typeface="Arial" charset="0"/>
                <a:cs typeface="Verdana" charset="0"/>
              </a:rPr>
              <a:t>Positive relationships provide a model for how to get along with others and solve problems, supporting social development.  </a:t>
            </a:r>
          </a:p>
          <a:p>
            <a:pPr eaLnBrk="1" hangingPunct="1">
              <a:buClr>
                <a:schemeClr val="tx1"/>
              </a:buClr>
            </a:pPr>
            <a:endParaRPr lang="en-US" sz="1800">
              <a:solidFill>
                <a:srgbClr val="7F7F7F"/>
              </a:solidFill>
              <a:latin typeface="Arial" charset="0"/>
              <a:cs typeface="Verdana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1800">
                <a:solidFill>
                  <a:srgbClr val="7F7F7F"/>
                </a:solidFill>
                <a:latin typeface="Arial" charset="0"/>
                <a:cs typeface="Verdana" charset="0"/>
              </a:rPr>
              <a:t>Understanding and talking about feelings supports emotional development.</a:t>
            </a:r>
          </a:p>
          <a:p>
            <a:pPr eaLnBrk="1" hangingPunct="1">
              <a:buClr>
                <a:schemeClr val="tx1"/>
              </a:buClr>
            </a:pPr>
            <a:endParaRPr lang="en-US" sz="1800">
              <a:solidFill>
                <a:srgbClr val="7F7F7F"/>
              </a:solidFill>
              <a:latin typeface="Arial" charset="0"/>
              <a:cs typeface="Verdana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1800">
                <a:solidFill>
                  <a:srgbClr val="7F7F7F"/>
                </a:solidFill>
                <a:latin typeface="Arial" charset="0"/>
                <a:cs typeface="Verdana" charset="0"/>
              </a:rPr>
              <a:t>Children learn to control themselves and change their behavior.  </a:t>
            </a:r>
          </a:p>
          <a:p>
            <a:pPr eaLnBrk="1" hangingPunct="1">
              <a:buClr>
                <a:schemeClr val="tx1"/>
              </a:buClr>
            </a:pPr>
            <a:endParaRPr lang="en-US" sz="1800">
              <a:solidFill>
                <a:srgbClr val="7F7F7F"/>
              </a:solidFill>
              <a:latin typeface="Arial" charset="0"/>
              <a:cs typeface="Verdana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1800">
                <a:solidFill>
                  <a:srgbClr val="7F7F7F"/>
                </a:solidFill>
                <a:latin typeface="Arial" charset="0"/>
                <a:cs typeface="Verdana" charset="0"/>
              </a:rPr>
              <a:t>They need to learn to express themselves and give names to their feelings.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7888" y="29146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7888" y="56642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51063" y="48641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BL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387</Words>
  <Application>Microsoft Macintosh PowerPoint</Application>
  <PresentationFormat>On-screen Show (4:3)</PresentationFormat>
  <Paragraphs>78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ＭＳ Ｐゴシック</vt:lpstr>
      <vt:lpstr>Arial</vt:lpstr>
      <vt:lpstr>TradeGothic CondEighteen</vt:lpstr>
      <vt:lpstr>MetaOT-Book</vt:lpstr>
      <vt:lpstr>Verdana</vt:lpstr>
      <vt:lpstr>UWBLA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Brock</dc:creator>
  <cp:lastModifiedBy>MARIANA FLORIT</cp:lastModifiedBy>
  <cp:revision>18</cp:revision>
  <dcterms:created xsi:type="dcterms:W3CDTF">2015-04-21T19:52:07Z</dcterms:created>
  <dcterms:modified xsi:type="dcterms:W3CDTF">2016-07-20T05:36:16Z</dcterms:modified>
</cp:coreProperties>
</file>