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759" r:id="rId2"/>
    <p:sldMasterId id="2147483761" r:id="rId3"/>
    <p:sldMasterId id="2147483773" r:id="rId4"/>
    <p:sldMasterId id="2147483775" r:id="rId5"/>
  </p:sldMasterIdLst>
  <p:notesMasterIdLst>
    <p:notesMasterId r:id="rId13"/>
  </p:notesMasterIdLst>
  <p:handoutMasterIdLst>
    <p:handoutMasterId r:id="rId14"/>
  </p:handoutMasterIdLst>
  <p:sldIdLst>
    <p:sldId id="331" r:id="rId6"/>
    <p:sldId id="410" r:id="rId7"/>
    <p:sldId id="411" r:id="rId8"/>
    <p:sldId id="413" r:id="rId9"/>
    <p:sldId id="407" r:id="rId10"/>
    <p:sldId id="412" r:id="rId11"/>
    <p:sldId id="344" r:id="rId12"/>
  </p:sldIdLst>
  <p:sldSz cx="9144000" cy="6858000" type="screen4x3"/>
  <p:notesSz cx="6954838" cy="92408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9418"/>
    <a:srgbClr val="000099"/>
    <a:srgbClr val="E6D7AA"/>
    <a:srgbClr val="F0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83544" autoAdjust="0"/>
  </p:normalViewPr>
  <p:slideViewPr>
    <p:cSldViewPr snapToGrid="0">
      <p:cViewPr varScale="1">
        <p:scale>
          <a:sx n="75" d="100"/>
          <a:sy n="75" d="100"/>
        </p:scale>
        <p:origin x="10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82" cy="4623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757" y="1"/>
            <a:ext cx="3014081" cy="4623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479"/>
            <a:ext cx="3014082" cy="4623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757" y="8778479"/>
            <a:ext cx="3014081" cy="4623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88B0BF2D-5673-472B-8169-E98A884BE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4082" cy="4623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757" y="1"/>
            <a:ext cx="3014081" cy="4623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5" y="4390035"/>
            <a:ext cx="5101488" cy="41580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479"/>
            <a:ext cx="3014082" cy="4623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757" y="8778479"/>
            <a:ext cx="3014081" cy="46235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36D0DA5C-2E73-4EC9-B6DD-81F7A017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B3980619-3C36-4A69-B877-3E3944D841E7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563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DA5C-2E73-4EC9-B6DD-81F7A01760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http://www.ferstfoundation.org/resources/fifty-top-literacy-statistics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DA5C-2E73-4EC9-B6DD-81F7A01760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9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DA5C-2E73-4EC9-B6DD-81F7A01760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DA5C-2E73-4EC9-B6DD-81F7A01760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0DA5C-2E73-4EC9-B6DD-81F7A01760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fld id="{86195D72-9BAB-42D9-B2BD-0E1CD245CB2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814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7124994"/>
      </p:ext>
    </p:extLst>
  </p:cSld>
  <p:clrMapOvr>
    <a:masterClrMapping/>
  </p:clrMapOvr>
  <p:transition>
    <p:wipe dir="r"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2977"/>
      </p:ext>
    </p:extLst>
  </p:cSld>
  <p:clrMapOvr>
    <a:masterClrMapping/>
  </p:clrMapOvr>
  <p:transition>
    <p:wipe dir="r"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08501"/>
      </p:ext>
    </p:extLst>
  </p:cSld>
  <p:clrMapOvr>
    <a:masterClrMapping/>
  </p:clrMapOvr>
  <p:transition>
    <p:wipe dir="r"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F7B57A-3BBC-44A7-BD78-71011C197F8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516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3738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5056-B189-4DB4-9942-449C89F0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089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66DA-7921-49EB-89DB-6A0163F96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763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D26E-518E-44CA-9CCE-9FBFF400F1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CAAA-2BB7-436A-8F11-617ADA0CE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8259363"/>
      </p:ext>
    </p:extLst>
  </p:cSld>
  <p:clrMapOvr>
    <a:masterClrMapping/>
  </p:clrMapOvr>
  <p:transition>
    <p:wipe dir="r"/>
  </p:transition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16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68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7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8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4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82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5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D26E-518E-44CA-9CCE-9FBFF400F1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CAAA-2BB7-436A-8F11-617ADA0CE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10167F"/>
              </a:solidFill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026" name="Picture 2" descr="P:\1 - Templates and  Logos\Logos\UW Wine Country Logos\united-way-lock-up-rgb-local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5090143"/>
            <a:ext cx="1887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313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24176151"/>
      </p:ext>
    </p:extLst>
  </p:cSld>
  <p:clrMapOvr>
    <a:masterClrMapping/>
  </p:clrMapOvr>
  <p:transition>
    <p:wipe dir="r"/>
  </p:transition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10167F"/>
              </a:solidFill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29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1 - Templates and  Logos\Logos\UW Wine Country Logos\united-way-lock-up-rgb-local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5090143"/>
            <a:ext cx="1887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432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10167F"/>
              </a:solidFill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1 - Templates and  Logos\Logos\UW Wine Country Logos\united-way-lock-up-rgb-local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5090143"/>
            <a:ext cx="1887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4993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10167F"/>
              </a:solidFill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:\1 - Templates and  Logos\Logos\UW Wine Country Logos\united-way-lock-up-rgb-local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5090143"/>
            <a:ext cx="1887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4107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414" y="5248530"/>
            <a:ext cx="206870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:\1 - Templates and  Logos\Logos\UW Wine Country Logos\united-way-lock-up-rgb-local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5090143"/>
            <a:ext cx="188779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5293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6A34-D18C-448D-9E59-F06A322BE9B9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357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B00A-8196-4375-A4E7-1A56BC9D6224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9156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9599-DF18-4B77-85EB-D20A99C78C63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8240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D83-C11D-41D9-B78B-1A202BADAB08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8401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F07-587D-4E14-83FD-2AB33AADB2AC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64706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5CC-9A4F-4D98-B297-9FC8305D6F1C}" type="slidenum">
              <a:rPr lang="en-US">
                <a:solidFill>
                  <a:srgbClr val="10167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4589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4156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5248275"/>
            <a:ext cx="2068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46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0790"/>
      </p:ext>
    </p:extLst>
  </p:cSld>
  <p:clrMapOvr>
    <a:masterClrMapping/>
  </p:clrMapOvr>
  <p:transition>
    <p:wipe dir="r"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1125"/>
      </p:ext>
    </p:extLst>
  </p:cSld>
  <p:clrMapOvr>
    <a:masterClrMapping/>
  </p:clrMapOvr>
  <p:transition>
    <p:wipe dir="r"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5056-B189-4DB4-9942-449C89F0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27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66DA-7921-49EB-89DB-6A0163F96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152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rgbClr val="E6D7A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31838" y="626427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12/10/15</a:t>
            </a:r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BA5964B8-A876-4EC7-B1EF-6A727E96A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6" descr="uw_rgb_ful_hi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6235700"/>
            <a:ext cx="9429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44" r:id="rId13"/>
    <p:sldLayoutId id="2147483723" r:id="rId14"/>
    <p:sldLayoutId id="2147483724" r:id="rId15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  <a:cs typeface="ヒラギノ角ゴ Pro W3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  <a:cs typeface="ヒラギノ角ゴ Pro W3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  <a:cs typeface="ヒラギノ角ゴ Pro W3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0ED26E-518E-44CA-9CCE-9FBFF400F1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AACAAA-2BB7-436A-8F11-617ADA0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975B7F-A35B-4112-B19D-DE9651A80E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C4D2B3-ACC8-461B-AF4C-39F554A74BF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2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0ED26E-518E-44CA-9CCE-9FBFF400F1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3/1/2017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AACAAA-2BB7-436A-8F11-617ADA0CE9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6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rgbClr val="E6D7A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10167F"/>
              </a:solidFill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31838" y="6264275"/>
            <a:ext cx="5130577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-106" charset="-128"/>
              </a:defRPr>
            </a:lvl1pPr>
          </a:lstStyle>
          <a:p>
            <a:pPr>
              <a:defRPr/>
            </a:pPr>
            <a:fld id="{2A7DA33C-7952-41FD-BE20-050733A75A2D}" type="datetime4">
              <a:rPr lang="en-US">
                <a:solidFill>
                  <a:srgbClr val="10167F"/>
                </a:solidFill>
                <a:latin typeface="Arial" charset="0"/>
              </a:rPr>
              <a:pPr>
                <a:defRPr/>
              </a:pPr>
              <a:t>March 1, 2017</a:t>
            </a:fld>
            <a:endParaRPr lang="en-US">
              <a:solidFill>
                <a:srgbClr val="10167F"/>
              </a:solidFill>
              <a:latin typeface="Arial" charset="0"/>
            </a:endParaRPr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a typeface="ＭＳ Ｐゴシック" pitchFamily="-106" charset="-128"/>
              </a:defRPr>
            </a:lvl1pPr>
          </a:lstStyle>
          <a:p>
            <a:pPr>
              <a:defRPr/>
            </a:pPr>
            <a:fld id="{2C09C86F-8D69-4C46-8846-6858F22C3C7B}" type="slidenum">
              <a:rPr lang="en-US">
                <a:solidFill>
                  <a:srgbClr val="10167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10167F"/>
              </a:solidFill>
              <a:latin typeface="Arial" charset="0"/>
            </a:endParaRPr>
          </a:p>
        </p:txBody>
      </p:sp>
      <p:pic>
        <p:nvPicPr>
          <p:cNvPr id="8" name="Picture 2" descr="P:\1 - Templates and  Logos\Logos\LIVE UNITED\LU Color- horizont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83" y="6311618"/>
            <a:ext cx="2926080" cy="3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5"/>
          <p:cNvSpPr>
            <a:spLocks noGrp="1"/>
          </p:cNvSpPr>
          <p:nvPr>
            <p:ph type="ctrTitle"/>
          </p:nvPr>
        </p:nvSpPr>
        <p:spPr>
          <a:xfrm>
            <a:off x="533400" y="1374201"/>
            <a:ext cx="8365356" cy="2446337"/>
          </a:xfrm>
        </p:spPr>
        <p:txBody>
          <a:bodyPr/>
          <a:lstStyle/>
          <a:p>
            <a:r>
              <a:rPr lang="en-US" sz="8800" dirty="0" smtClean="0">
                <a:ea typeface="Gungsuh" panose="02030600000101010101" pitchFamily="18" charset="-127"/>
              </a:rPr>
              <a:t>Literacy Kits</a:t>
            </a:r>
            <a:r>
              <a:rPr lang="en-US" sz="7200" dirty="0" smtClean="0">
                <a:ea typeface="Gungsuh" panose="02030600000101010101" pitchFamily="18" charset="-127"/>
              </a:rPr>
              <a:t/>
            </a:r>
            <a:br>
              <a:rPr lang="en-US" sz="7200" dirty="0" smtClean="0">
                <a:ea typeface="Gungsuh" panose="02030600000101010101" pitchFamily="18" charset="-127"/>
              </a:rPr>
            </a:br>
            <a:r>
              <a:rPr lang="en-US" sz="4000" b="0" i="1" dirty="0" smtClean="0">
                <a:ea typeface="Gungsuh" panose="02030600000101010101" pitchFamily="18" charset="-127"/>
              </a:rPr>
              <a:t>A Hands-On Activity</a:t>
            </a:r>
            <a:endParaRPr lang="en-US" sz="4000" b="0" i="1" dirty="0">
              <a:ea typeface="Gungsuh" panose="02030600000101010101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443870" y="276447"/>
            <a:ext cx="3434316" cy="574158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59835"/>
            <a:ext cx="5443870" cy="1093496"/>
          </a:xfrm>
          <a:prstGeom prst="homePlate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4340" y="576411"/>
            <a:ext cx="5111354" cy="911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400" kern="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The 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1381" y="2267074"/>
            <a:ext cx="2871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o</a:t>
            </a:r>
            <a:r>
              <a:rPr lang="en-US" sz="1600" dirty="0" smtClean="0"/>
              <a:t>f low-income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graders are</a:t>
            </a:r>
            <a:r>
              <a:rPr lang="en-US" sz="1600" dirty="0"/>
              <a:t> </a:t>
            </a:r>
            <a:r>
              <a:rPr lang="en-US" sz="1600" dirty="0" smtClean="0"/>
              <a:t>not proficient </a:t>
            </a:r>
            <a:r>
              <a:rPr lang="en-US" sz="1600" dirty="0"/>
              <a:t>in reading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767721" y="3562447"/>
            <a:ext cx="300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3"/>
                </a:solidFill>
              </a:rPr>
              <a:t>Kids who </a:t>
            </a:r>
            <a:r>
              <a:rPr lang="en-US" sz="1600" i="1" dirty="0" smtClean="0">
                <a:solidFill>
                  <a:schemeClr val="accent3"/>
                </a:solidFill>
              </a:rPr>
              <a:t>don’t read proficiently </a:t>
            </a:r>
            <a:r>
              <a:rPr lang="en-US" sz="1600" dirty="0" smtClean="0">
                <a:solidFill>
                  <a:schemeClr val="accent3"/>
                </a:solidFill>
              </a:rPr>
              <a:t>by the end of 3</a:t>
            </a:r>
            <a:r>
              <a:rPr lang="en-US" sz="1600" baseline="30000" dirty="0" smtClean="0">
                <a:solidFill>
                  <a:schemeClr val="accent3"/>
                </a:solidFill>
              </a:rPr>
              <a:t>rd</a:t>
            </a:r>
            <a:r>
              <a:rPr lang="en-US" sz="1600" dirty="0" smtClean="0">
                <a:solidFill>
                  <a:schemeClr val="accent3"/>
                </a:solidFill>
              </a:rPr>
              <a:t> grade are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1615" y="3842927"/>
            <a:ext cx="14975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3"/>
                </a:solidFill>
              </a:rPr>
              <a:t>4</a:t>
            </a:r>
            <a:r>
              <a:rPr lang="en-US" sz="8000" b="1" dirty="0" smtClean="0">
                <a:solidFill>
                  <a:schemeClr val="accent3"/>
                </a:solidFill>
              </a:rPr>
              <a:t>X</a:t>
            </a:r>
            <a:endParaRPr lang="en-US" sz="8800" b="1" dirty="0"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4759" y="971701"/>
            <a:ext cx="24449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/>
              <a:t>82</a:t>
            </a:r>
            <a:r>
              <a:rPr lang="en-US" sz="8800" b="1" dirty="0" smtClean="0"/>
              <a:t>%</a:t>
            </a:r>
            <a:endParaRPr lang="en-US" sz="8800" b="1" dirty="0"/>
          </a:p>
        </p:txBody>
      </p:sp>
      <p:sp>
        <p:nvSpPr>
          <p:cNvPr id="12" name="Rectangle 11"/>
          <p:cNvSpPr/>
          <p:nvPr/>
        </p:nvSpPr>
        <p:spPr>
          <a:xfrm>
            <a:off x="5912901" y="5009621"/>
            <a:ext cx="279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/>
                </a:solidFill>
              </a:rPr>
              <a:t>more likely to leave school </a:t>
            </a:r>
            <a:r>
              <a:rPr lang="en-US" sz="1600" dirty="0" smtClean="0">
                <a:solidFill>
                  <a:schemeClr val="accent3"/>
                </a:solidFill>
              </a:rPr>
              <a:t>without </a:t>
            </a:r>
            <a:r>
              <a:rPr lang="en-US" sz="1600" dirty="0">
                <a:solidFill>
                  <a:schemeClr val="accent3"/>
                </a:solidFill>
              </a:rPr>
              <a:t>a diploma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"/>
          <a:stretch/>
        </p:blipFill>
        <p:spPr>
          <a:xfrm>
            <a:off x="647097" y="2267074"/>
            <a:ext cx="4261775" cy="2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443870" y="276447"/>
            <a:ext cx="3434316" cy="574158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59835"/>
            <a:ext cx="5443870" cy="1093496"/>
          </a:xfrm>
          <a:prstGeom prst="homePlate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4340" y="576411"/>
            <a:ext cx="5111354" cy="911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400" kern="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The 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45515" y="1304546"/>
            <a:ext cx="282284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The </a:t>
            </a:r>
            <a:r>
              <a:rPr lang="en-US" sz="1600" b="1" i="1" dirty="0" smtClean="0"/>
              <a:t>single most significant factor</a:t>
            </a:r>
            <a:r>
              <a:rPr lang="en-US" sz="1600" dirty="0" smtClean="0"/>
              <a:t> in a child’s early educational success is </a:t>
            </a:r>
            <a:r>
              <a:rPr lang="en-US" sz="1600" u="sng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an introduction to books and being read to</a:t>
            </a:r>
            <a:r>
              <a:rPr lang="en-US" sz="1600" dirty="0" smtClean="0">
                <a:solidFill>
                  <a:schemeClr val="accent6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1600" dirty="0" smtClean="0"/>
              <a:t>at home before starting school </a:t>
            </a:r>
            <a:endParaRPr lang="en-US" sz="1600" b="1" dirty="0"/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/>
              <a:t>National Commission on Reading</a:t>
            </a:r>
            <a:endParaRPr lang="en-US" sz="11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5881780" y="3619481"/>
            <a:ext cx="275031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most successful way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to improve the reading achievement of low-income children is to </a:t>
            </a:r>
            <a:r>
              <a:rPr lang="en-US" sz="1600" i="1" u="sng" dirty="0" smtClean="0">
                <a:solidFill>
                  <a:schemeClr val="accent3"/>
                </a:solidFill>
              </a:rPr>
              <a:t>increase their access to print</a:t>
            </a:r>
            <a:endParaRPr lang="en-US" sz="1600" dirty="0" smtClean="0">
              <a:solidFill>
                <a:schemeClr val="accent3"/>
              </a:solidFill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 smtClean="0">
                <a:solidFill>
                  <a:schemeClr val="accent3">
                    <a:lumMod val="75000"/>
                  </a:schemeClr>
                </a:solidFill>
              </a:rPr>
              <a:t>Council for a Strong America</a:t>
            </a:r>
            <a:endParaRPr lang="en-US" sz="11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/>
          <a:stretch/>
        </p:blipFill>
        <p:spPr>
          <a:xfrm>
            <a:off x="728545" y="2005929"/>
            <a:ext cx="4273760" cy="31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32" y="1850153"/>
            <a:ext cx="6201385" cy="4181544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 bwMode="auto">
          <a:xfrm>
            <a:off x="0" y="559835"/>
            <a:ext cx="5896948" cy="1093496"/>
          </a:xfrm>
          <a:prstGeom prst="homePlate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4340" y="576411"/>
            <a:ext cx="5111354" cy="911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400" kern="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Your Impact</a:t>
            </a: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5705054" y="3925643"/>
            <a:ext cx="1450485" cy="7374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5291" y="4999931"/>
            <a:ext cx="281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[Your Organization]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8705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3820" y="2316213"/>
            <a:ext cx="39343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1"/>
                </a:solidFill>
              </a:rPr>
              <a:t>Book + Prop/Game/Puzzle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/>
                </a:solidFill>
              </a:rPr>
              <a:t>D</a:t>
            </a:r>
            <a:r>
              <a:rPr lang="en-US" sz="1800" dirty="0" smtClean="0">
                <a:solidFill>
                  <a:schemeClr val="accent1"/>
                </a:solidFill>
              </a:rPr>
              <a:t>onated to classrooms, community programs, individual children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1"/>
                </a:solidFill>
              </a:rPr>
              <a:t>Partners donate kits and provide volunteers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1"/>
                </a:solidFill>
              </a:rPr>
              <a:t>Tool for local United Ways!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59835"/>
            <a:ext cx="5896948" cy="1093496"/>
          </a:xfrm>
          <a:prstGeom prst="homePlate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4340" y="576411"/>
            <a:ext cx="5111354" cy="911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400" kern="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Literacy Kits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5360"/>
            <a:ext cx="3721100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632158" y="2138275"/>
            <a:ext cx="4054642" cy="2787650"/>
          </a:xfrm>
        </p:spPr>
        <p:txBody>
          <a:bodyPr rIns="0" numCol="1" anchor="ctr"/>
          <a:lstStyle/>
          <a:p>
            <a:pPr lvl="0">
              <a:spcBef>
                <a:spcPts val="0"/>
              </a:spcBef>
            </a:pPr>
            <a:r>
              <a:rPr lang="en-US" sz="1800" b="1" i="1" dirty="0"/>
              <a:t> </a:t>
            </a:r>
            <a:r>
              <a:rPr lang="en-US" sz="1800" b="1" dirty="0"/>
              <a:t>Getting Started: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Pick a book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Read the book at your table then follow </a:t>
            </a:r>
            <a:r>
              <a:rPr lang="en-US" sz="1600" dirty="0"/>
              <a:t>the </a:t>
            </a:r>
            <a:r>
              <a:rPr lang="en-US" sz="1600" dirty="0" smtClean="0"/>
              <a:t>kit-making instructions</a:t>
            </a:r>
            <a:endParaRPr lang="en-US" sz="1600" dirty="0"/>
          </a:p>
          <a:p>
            <a:pPr lvl="0">
              <a:spcBef>
                <a:spcPts val="0"/>
              </a:spcBef>
            </a:pPr>
            <a:endParaRPr lang="en-US" sz="1600" b="1" i="1" dirty="0"/>
          </a:p>
          <a:p>
            <a:pPr lvl="0">
              <a:spcBef>
                <a:spcPts val="0"/>
              </a:spcBef>
            </a:pPr>
            <a:r>
              <a:rPr lang="en-US" sz="1800" b="1" dirty="0"/>
              <a:t>If there’s time: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Complete another kit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Decorate the kit container! </a:t>
            </a:r>
          </a:p>
          <a:p>
            <a:pPr lvl="0">
              <a:spcBef>
                <a:spcPts val="0"/>
              </a:spcBef>
            </a:pPr>
            <a:r>
              <a:rPr lang="en-US" sz="1600" dirty="0" smtClean="0"/>
              <a:t> </a:t>
            </a:r>
            <a:endParaRPr lang="en-US" sz="1600" dirty="0"/>
          </a:p>
          <a:p>
            <a:pPr lvl="0">
              <a:spcBef>
                <a:spcPts val="0"/>
              </a:spcBef>
            </a:pPr>
            <a:r>
              <a:rPr lang="en-US" sz="1800" b="1" dirty="0"/>
              <a:t>  Wrapping up: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Ensure each kit has all </a:t>
            </a:r>
            <a:r>
              <a:rPr lang="en-US" sz="1600" dirty="0" smtClean="0"/>
              <a:t>supplies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/>
              <a:t>Clean </a:t>
            </a:r>
            <a:r>
              <a:rPr lang="en-US" sz="1600" dirty="0"/>
              <a:t>up!</a:t>
            </a:r>
            <a:endParaRPr lang="en-US" sz="1600" dirty="0" smtClean="0"/>
          </a:p>
        </p:txBody>
      </p:sp>
      <p:sp>
        <p:nvSpPr>
          <p:cNvPr id="5" name="Pentagon 4"/>
          <p:cNvSpPr/>
          <p:nvPr/>
        </p:nvSpPr>
        <p:spPr bwMode="auto">
          <a:xfrm>
            <a:off x="0" y="559835"/>
            <a:ext cx="5896948" cy="1093496"/>
          </a:xfrm>
          <a:prstGeom prst="homePlate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1094" y="576411"/>
            <a:ext cx="4814600" cy="91105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400" kern="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Instructions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9" y="2138275"/>
            <a:ext cx="3939054" cy="22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ctrTitle"/>
          </p:nvPr>
        </p:nvSpPr>
        <p:spPr>
          <a:xfrm>
            <a:off x="1056640" y="258233"/>
            <a:ext cx="7543800" cy="48006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>
                <a:solidFill>
                  <a:schemeClr val="bg1">
                    <a:lumMod val="9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You made a difference.</a:t>
            </a:r>
            <a:r>
              <a:rPr lang="en-US" altLang="en-US" sz="11500" dirty="0" smtClean="0">
                <a:solidFill>
                  <a:schemeClr val="bg1">
                    <a:lumMod val="9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en-US" altLang="en-US" sz="11500" dirty="0" smtClean="0">
                <a:solidFill>
                  <a:schemeClr val="bg1">
                    <a:lumMod val="9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US" altLang="en-US" sz="16600" dirty="0" smtClean="0">
                <a:solidFill>
                  <a:schemeClr val="bg1">
                    <a:lumMod val="9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Thank </a:t>
            </a:r>
            <a:r>
              <a:rPr lang="en-US" altLang="en-US" sz="8800" dirty="0" smtClean="0">
                <a:solidFill>
                  <a:schemeClr val="bg1">
                    <a:lumMod val="9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981010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United Way&amp;#x0D;&amp;#x0A;PowerPoint Presentation Template&amp;quot;&quot;/&gt;&lt;property id=&quot;20307&quot; value=&quot;325&quot;/&gt;&lt;/object&gt;&lt;object type=&quot;3&quot; unique_id=&quot;10005&quot;&gt;&lt;property id=&quot;20148&quot; value=&quot;5&quot;/&gt;&lt;property id=&quot;20300&quot; value=&quot;Slide 3 - &amp;quot;United Way&amp;#x0D;&amp;#x0A;PowerPoint Presentation Template&amp;quot;&quot;/&gt;&lt;property id=&quot;20307&quot; value=&quot;326&quot;/&gt;&lt;/object&gt;&lt;object type=&quot;3&quot; unique_id=&quot;10006&quot;&gt;&lt;property id=&quot;20148&quot; value=&quot;5&quot;/&gt;&lt;property id=&quot;20300&quot; value=&quot;Slide 4 - &amp;quot;United Way&amp;#x0D;&amp;#x0A;PowerPoint Presentation Template&amp;quot;&quot;/&gt;&lt;property id=&quot;20307&quot; value=&quot;328&quot;/&gt;&lt;/object&gt;&lt;object type=&quot;3&quot; unique_id=&quot;10007&quot;&gt;&lt;property id=&quot;20148&quot; value=&quot;5&quot;/&gt;&lt;property id=&quot;20300&quot; value=&quot;Slide 1 - &amp;quot;United Way PowerPoint Presentation Template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United Way&amp;#x0D;&amp;#x0A;PowerPoint Presentation Template&amp;#x0D;&amp;#x0A;&amp;quot;&quot;/&gt;&lt;property id=&quot;20307&quot; value=&quot;332&quot;/&gt;&lt;/object&gt;&lt;object type=&quot;3&quot; unique_id=&quot;10009&quot;&gt;&lt;property id=&quot;20148&quot; value=&quot;5&quot;/&gt;&lt;property id=&quot;20300&quot; value=&quot;Slide 6 - &amp;quot;Agenda&amp;quot;&quot;/&gt;&lt;property id=&quot;20307&quot; value=&quot;314&quot;/&gt;&lt;/object&gt;&lt;object type=&quot;3&quot; unique_id=&quot;10010&quot;&gt;&lt;property id=&quot;20148&quot; value=&quot;5&quot;/&gt;&lt;property id=&quot;20300&quot; value=&quot;Slide 7 - &amp;quot;General content slides&amp;quot;&quot;/&gt;&lt;property id=&quot;20307&quot; value=&quot;316&quot;/&gt;&lt;/object&gt;&lt;object type=&quot;3&quot; unique_id=&quot;10012&quot;&gt;&lt;property id=&quot;20148&quot; value=&quot;5&quot;/&gt;&lt;property id=&quot;20300&quot; value=&quot;Slide 8 - &amp;quot;Statements and quotes&amp;quot;&quot;/&gt;&lt;property id=&quot;20307&quot; value=&quot;333&quot;/&gt;&lt;/object&gt;&lt;object type=&quot;3&quot; unique_id=&quot;10013&quot;&gt;&lt;property id=&quot;20148&quot; value=&quot;5&quot;/&gt;&lt;property id=&quot;20300&quot; value=&quot;Slide 9 - &amp;quot;Statements and quotes&amp;quot;&quot;/&gt;&lt;property id=&quot;20307&quot; value=&quot;334&quot;/&gt;&lt;/object&gt;&lt;object type=&quot;3&quot; unique_id=&quot;10015&quot;&gt;&lt;property id=&quot;20148&quot; value=&quot;5&quot;/&gt;&lt;property id=&quot;20300&quot; value=&quot;Slide 10 - &amp;quot;Columns&amp;quot;&quot;/&gt;&lt;property id=&quot;20307&quot; value=&quot;319&quot;/&gt;&lt;/object&gt;&lt;object type=&quot;3&quot; unique_id=&quot;10016&quot;&gt;&lt;property id=&quot;20148&quot; value=&quot;5&quot;/&gt;&lt;property id=&quot;20300&quot; value=&quot;Slide 11 - &amp;quot;Columns&amp;quot;&quot;/&gt;&lt;property id=&quot;20307&quot; value=&quot;337&quot;/&gt;&lt;/object&gt;&lt;object type=&quot;3&quot; unique_id=&quot;10018&quot;&gt;&lt;property id=&quot;20148&quot; value=&quot;5&quot;/&gt;&lt;property id=&quot;20300&quot; value=&quot;Slide 12 - &amp;quot;Tables, charts and graphics&amp;quot;&quot;/&gt;&lt;property id=&quot;20307&quot; value=&quot;312&quot;/&gt;&lt;/object&gt;&lt;object type=&quot;3&quot; unique_id=&quot;10019&quot;&gt;&lt;property id=&quot;20148&quot; value=&quot;5&quot;/&gt;&lt;property id=&quot;20300&quot; value=&quot;Slide 13 - &amp;quot;Table example&amp;quot;&quot;/&gt;&lt;property id=&quot;20307&quot; value=&quot;322&quot;/&gt;&lt;/object&gt;&lt;object type=&quot;3&quot; unique_id=&quot;10020&quot;&gt;&lt;property id=&quot;20148&quot; value=&quot;5&quot;/&gt;&lt;property id=&quot;20300&quot; value=&quot;Slide 14 - &amp;quot;Chart example – this example shows a heading over two lines&amp;quot;&quot;/&gt;&lt;property id=&quot;20307&quot; value=&quot;324&quot;/&gt;&lt;/object&gt;&lt;object type=&quot;3&quot; unique_id=&quot;10021&quot;&gt;&lt;property id=&quot;20148&quot; value=&quot;5&quot;/&gt;&lt;property id=&quot;20300&quot; value=&quot;Slide 15 - &amp;quot;Graphic example&amp;quot;&quot;/&gt;&lt;property id=&quot;20307&quot; value=&quot;323&quot;/&gt;&lt;/object&gt;&lt;object type=&quot;3&quot; unique_id=&quot;10022&quot;&gt;&lt;property id=&quot;20148&quot; value=&quot;5&quot;/&gt;&lt;property id=&quot;20300&quot; value=&quot;Slide 16 - &amp;quot;Thank you&amp;quot;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UnitedWay_Colorsv1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UnitedWay_Fontsv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0DF89F7-1CFC-45CC-8C19-1456CDA9BFED}" vid="{430DB1AA-B54C-4134-BE02-23F60FFCD79E}"/>
    </a:ext>
  </a:extLst>
</a:theme>
</file>

<file path=ppt/theme/theme2.xml><?xml version="1.0" encoding="utf-8"?>
<a:theme xmlns:a="http://schemas.openxmlformats.org/drawingml/2006/main" name="2_UWLC_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LC_Slides">
  <a:themeElements>
    <a:clrScheme name="Custom 2">
      <a:dk1>
        <a:sysClr val="windowText" lastClr="000000"/>
      </a:dk1>
      <a:lt1>
        <a:sysClr val="window" lastClr="FFFFFF"/>
      </a:lt1>
      <a:dk2>
        <a:srgbClr val="10167F"/>
      </a:dk2>
      <a:lt2>
        <a:srgbClr val="BABABA"/>
      </a:lt2>
      <a:accent1>
        <a:srgbClr val="10167F"/>
      </a:accent1>
      <a:accent2>
        <a:srgbClr val="7C81B8"/>
      </a:accent2>
      <a:accent3>
        <a:srgbClr val="FE230A"/>
      </a:accent3>
      <a:accent4>
        <a:srgbClr val="FF9600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UWLC_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wer Point Template Beige Background">
  <a:themeElements>
    <a:clrScheme name="Custom 25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PowerPoin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3184</TotalTime>
  <Words>183</Words>
  <Application>Microsoft Office PowerPoint</Application>
  <PresentationFormat>On-screen Show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Gungsuh</vt:lpstr>
      <vt:lpstr>ＭＳ Ｐゴシック</vt:lpstr>
      <vt:lpstr>Arial</vt:lpstr>
      <vt:lpstr>Times New Roman</vt:lpstr>
      <vt:lpstr>Wingdings</vt:lpstr>
      <vt:lpstr>ヒラギノ角ゴ Pro W3</vt:lpstr>
      <vt:lpstr>Theme1</vt:lpstr>
      <vt:lpstr>2_UWLC_General</vt:lpstr>
      <vt:lpstr>UWLC_Slides</vt:lpstr>
      <vt:lpstr>1_UWLC_General</vt:lpstr>
      <vt:lpstr>Power Point Template Beige Background</vt:lpstr>
      <vt:lpstr>Literacy Kits A Hands-On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made a difference. Thank you!</vt:lpstr>
    </vt:vector>
  </TitlesOfParts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and Employee Engagement</dc:title>
  <dc:creator>Brady.Jeff</dc:creator>
  <cp:lastModifiedBy>Fisher.Grace</cp:lastModifiedBy>
  <cp:revision>223</cp:revision>
  <cp:lastPrinted>2015-02-23T19:26:09Z</cp:lastPrinted>
  <dcterms:created xsi:type="dcterms:W3CDTF">2013-10-07T20:33:32Z</dcterms:created>
  <dcterms:modified xsi:type="dcterms:W3CDTF">2017-03-01T17:21:26Z</dcterms:modified>
</cp:coreProperties>
</file>